
<file path=[Content_Types].xml><?xml version="1.0" encoding="utf-8"?>
<Types xmlns="http://schemas.openxmlformats.org/package/2006/content-types">
  <Default Extension="bin" ContentType="application/vnd.openxmlformats-officedocument.oleObject"/>
  <Default Extension="png" ContentType="image/png"/>
  <Default Extension="wmf" ContentType="image/x-wmf"/>
  <Default Extension="emf" ContentType="image/x-emf"/>
  <Default Extension="jpeg" ContentType="image/jpeg"/>
  <Default Extension="rels" ContentType="application/vnd.openxmlformats-package.relationships+xml"/>
  <Default Extension="xml" ContentType="application/xml"/>
  <Default Extension="vml" ContentType="application/vnd.openxmlformats-officedocument.vmlDrawing"/>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29"/>
  </p:notesMasterIdLst>
  <p:sldIdLst>
    <p:sldId id="256" r:id="rId2"/>
    <p:sldId id="257" r:id="rId3"/>
    <p:sldId id="261" r:id="rId4"/>
    <p:sldId id="264" r:id="rId5"/>
    <p:sldId id="265" r:id="rId6"/>
    <p:sldId id="259" r:id="rId7"/>
    <p:sldId id="258" r:id="rId8"/>
    <p:sldId id="260" r:id="rId9"/>
    <p:sldId id="279" r:id="rId10"/>
    <p:sldId id="263" r:id="rId11"/>
    <p:sldId id="266" r:id="rId12"/>
    <p:sldId id="267" r:id="rId13"/>
    <p:sldId id="268" r:id="rId14"/>
    <p:sldId id="280" r:id="rId15"/>
    <p:sldId id="269" r:id="rId16"/>
    <p:sldId id="281" r:id="rId17"/>
    <p:sldId id="270" r:id="rId18"/>
    <p:sldId id="271" r:id="rId19"/>
    <p:sldId id="272" r:id="rId20"/>
    <p:sldId id="273" r:id="rId21"/>
    <p:sldId id="282" r:id="rId22"/>
    <p:sldId id="274" r:id="rId23"/>
    <p:sldId id="276" r:id="rId24"/>
    <p:sldId id="275" r:id="rId25"/>
    <p:sldId id="283" r:id="rId26"/>
    <p:sldId id="284" r:id="rId27"/>
    <p:sldId id="285" r:id="rId2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000" autoAdjust="0"/>
    <p:restoredTop sz="85817" autoAdjust="0"/>
  </p:normalViewPr>
  <p:slideViewPr>
    <p:cSldViewPr snapToGrid="0">
      <p:cViewPr varScale="1">
        <p:scale>
          <a:sx n="64" d="100"/>
          <a:sy n="64" d="100"/>
        </p:scale>
        <p:origin x="978" y="6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 Id="rId8" Type="http://schemas.openxmlformats.org/officeDocument/2006/relationships/slide" Target="slides/slide7.xml"/></Relationships>
</file>

<file path=ppt/drawings/_rels/vmlDrawing1.vml.rels><?xml version="1.0" encoding="UTF-8" standalone="yes"?>
<Relationships xmlns="http://schemas.openxmlformats.org/package/2006/relationships"><Relationship Id="rId3" Type="http://schemas.openxmlformats.org/officeDocument/2006/relationships/image" Target="../media/image4.wmf"/><Relationship Id="rId2" Type="http://schemas.openxmlformats.org/officeDocument/2006/relationships/image" Target="../media/image3.wmf"/><Relationship Id="rId1" Type="http://schemas.openxmlformats.org/officeDocument/2006/relationships/image" Target="../media/image2.wmf"/></Relationships>
</file>

<file path=ppt/drawings/_rels/vmlDrawing10.vml.rels><?xml version="1.0" encoding="UTF-8" standalone="yes"?>
<Relationships xmlns="http://schemas.openxmlformats.org/package/2006/relationships"><Relationship Id="rId2" Type="http://schemas.openxmlformats.org/officeDocument/2006/relationships/image" Target="../media/image27.wmf"/><Relationship Id="rId1" Type="http://schemas.openxmlformats.org/officeDocument/2006/relationships/image" Target="../media/image26.wmf"/></Relationships>
</file>

<file path=ppt/drawings/_rels/vmlDrawing11.vml.rels><?xml version="1.0" encoding="UTF-8" standalone="yes"?>
<Relationships xmlns="http://schemas.openxmlformats.org/package/2006/relationships"><Relationship Id="rId2" Type="http://schemas.openxmlformats.org/officeDocument/2006/relationships/image" Target="../media/image30.wmf"/><Relationship Id="rId1" Type="http://schemas.openxmlformats.org/officeDocument/2006/relationships/image" Target="../media/image29.wmf"/></Relationships>
</file>

<file path=ppt/drawings/_rels/vmlDrawing12.vml.rels><?xml version="1.0" encoding="UTF-8" standalone="yes"?>
<Relationships xmlns="http://schemas.openxmlformats.org/package/2006/relationships"><Relationship Id="rId3" Type="http://schemas.openxmlformats.org/officeDocument/2006/relationships/image" Target="../media/image34.wmf"/><Relationship Id="rId2" Type="http://schemas.openxmlformats.org/officeDocument/2006/relationships/image" Target="../media/image33.wmf"/><Relationship Id="rId1" Type="http://schemas.openxmlformats.org/officeDocument/2006/relationships/image" Target="../media/image32.wmf"/><Relationship Id="rId4" Type="http://schemas.openxmlformats.org/officeDocument/2006/relationships/image" Target="../media/image35.wmf"/></Relationships>
</file>

<file path=ppt/drawings/_rels/vmlDrawing13.vml.rels><?xml version="1.0" encoding="UTF-8" standalone="yes"?>
<Relationships xmlns="http://schemas.openxmlformats.org/package/2006/relationships"><Relationship Id="rId1" Type="http://schemas.openxmlformats.org/officeDocument/2006/relationships/image" Target="../media/image41.wmf"/></Relationships>
</file>

<file path=ppt/drawings/_rels/vmlDrawing2.vml.rels><?xml version="1.0" encoding="UTF-8" standalone="yes"?>
<Relationships xmlns="http://schemas.openxmlformats.org/package/2006/relationships"><Relationship Id="rId2" Type="http://schemas.openxmlformats.org/officeDocument/2006/relationships/image" Target="../media/image10.wmf"/><Relationship Id="rId1" Type="http://schemas.openxmlformats.org/officeDocument/2006/relationships/image" Target="../media/image9.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2.w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5.wmf"/></Relationships>
</file>

<file path=ppt/drawings/_rels/vmlDrawing5.vml.rels><?xml version="1.0" encoding="UTF-8" standalone="yes"?>
<Relationships xmlns="http://schemas.openxmlformats.org/package/2006/relationships"><Relationship Id="rId2" Type="http://schemas.openxmlformats.org/officeDocument/2006/relationships/image" Target="../media/image18.wmf"/><Relationship Id="rId1" Type="http://schemas.openxmlformats.org/officeDocument/2006/relationships/image" Target="../media/image17.wmf"/></Relationships>
</file>

<file path=ppt/drawings/_rels/vmlDrawing6.vml.rels><?xml version="1.0" encoding="UTF-8" standalone="yes"?>
<Relationships xmlns="http://schemas.openxmlformats.org/package/2006/relationships"><Relationship Id="rId2" Type="http://schemas.openxmlformats.org/officeDocument/2006/relationships/image" Target="../media/image20.wmf"/><Relationship Id="rId1" Type="http://schemas.openxmlformats.org/officeDocument/2006/relationships/image" Target="../media/image19.w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22.w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23.wmf"/></Relationships>
</file>

<file path=ppt/drawings/_rels/vmlDrawing9.vml.rels><?xml version="1.0" encoding="UTF-8" standalone="yes"?>
<Relationships xmlns="http://schemas.openxmlformats.org/package/2006/relationships"><Relationship Id="rId2" Type="http://schemas.openxmlformats.org/officeDocument/2006/relationships/image" Target="../media/image25.wmf"/><Relationship Id="rId1" Type="http://schemas.openxmlformats.org/officeDocument/2006/relationships/image" Target="../media/image24.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A9C814B-2041-449A-BA80-4E0AED123898}" type="datetimeFigureOut">
              <a:rPr lang="en-US" smtClean="0"/>
              <a:t>8/20/2019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DE3B48E-2E5B-4856-BF49-A74106DBD906}" type="slidenum">
              <a:rPr lang="en-US" smtClean="0"/>
              <a:t>‹#›</a:t>
            </a:fld>
            <a:endParaRPr lang="en-US"/>
          </a:p>
        </p:txBody>
      </p:sp>
    </p:spTree>
    <p:extLst>
      <p:ext uri="{BB962C8B-B14F-4D97-AF65-F5344CB8AC3E}">
        <p14:creationId xmlns:p14="http://schemas.microsoft.com/office/powerpoint/2010/main" val="246646448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DE3B48E-2E5B-4856-BF49-A74106DBD906}" type="slidenum">
              <a:rPr lang="en-US" smtClean="0"/>
              <a:t>1</a:t>
            </a:fld>
            <a:endParaRPr lang="en-US"/>
          </a:p>
        </p:txBody>
      </p:sp>
    </p:spTree>
    <p:extLst>
      <p:ext uri="{BB962C8B-B14F-4D97-AF65-F5344CB8AC3E}">
        <p14:creationId xmlns:p14="http://schemas.microsoft.com/office/powerpoint/2010/main" val="388079745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smtClean="0">
                <a:latin typeface="Times New Roman" panose="02020603050405020304" pitchFamily="18" charset="0"/>
                <a:cs typeface="Times New Roman" panose="02020603050405020304" pitchFamily="18" charset="0"/>
              </a:rPr>
              <a:t>mass of the air column = </a:t>
            </a:r>
            <a:r>
              <a:rPr lang="en-US" sz="1200" dirty="0" smtClean="0">
                <a:latin typeface="Times New Roman" panose="02020603050405020304" pitchFamily="18" charset="0"/>
                <a:cs typeface="Times New Roman" panose="02020603050405020304" pitchFamily="18" charset="0"/>
                <a:sym typeface="Symbol" panose="05050102010706020507" pitchFamily="18" charset="2"/>
              </a:rPr>
              <a:t>SL , The pressure change p = -</a:t>
            </a:r>
            <a:r>
              <a:rPr lang="en-US" sz="1200" dirty="0" err="1" smtClean="0">
                <a:latin typeface="Times New Roman" panose="02020603050405020304" pitchFamily="18" charset="0"/>
                <a:cs typeface="Times New Roman" panose="02020603050405020304" pitchFamily="18" charset="0"/>
                <a:sym typeface="Symbol" panose="05050102010706020507" pitchFamily="18" charset="2"/>
              </a:rPr>
              <a:t>PSx</a:t>
            </a:r>
            <a:r>
              <a:rPr lang="en-US" sz="1200" dirty="0" smtClean="0">
                <a:latin typeface="Times New Roman" panose="02020603050405020304" pitchFamily="18" charset="0"/>
                <a:cs typeface="Times New Roman" panose="02020603050405020304" pitchFamily="18" charset="0"/>
                <a:sym typeface="Symbol" panose="05050102010706020507" pitchFamily="18" charset="2"/>
              </a:rPr>
              <a:t>/V. (S = cross sectional area)</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smtClean="0">
                <a:latin typeface="Times New Roman" panose="02020603050405020304" pitchFamily="18" charset="0"/>
                <a:cs typeface="Times New Roman" panose="02020603050405020304" pitchFamily="18" charset="0"/>
                <a:sym typeface="Symbol" panose="05050102010706020507" pitchFamily="18" charset="2"/>
              </a:rPr>
              <a:t>The stiffness</a:t>
            </a:r>
            <a:r>
              <a:rPr lang="en-US" sz="1200" baseline="0" dirty="0" smtClean="0">
                <a:latin typeface="Times New Roman" panose="02020603050405020304" pitchFamily="18" charset="0"/>
                <a:cs typeface="Times New Roman" panose="02020603050405020304" pitchFamily="18" charset="0"/>
                <a:sym typeface="Symbol" panose="05050102010706020507" pitchFamily="18" charset="2"/>
              </a:rPr>
              <a:t> of the system  P</a:t>
            </a:r>
            <a:r>
              <a:rPr lang="en-US" sz="1200" baseline="-25000" dirty="0" smtClean="0">
                <a:latin typeface="Times New Roman" panose="02020603050405020304" pitchFamily="18" charset="0"/>
                <a:cs typeface="Times New Roman" panose="02020603050405020304" pitchFamily="18" charset="0"/>
                <a:sym typeface="Symbol" panose="05050102010706020507" pitchFamily="18" charset="2"/>
              </a:rPr>
              <a:t>A</a:t>
            </a:r>
            <a:r>
              <a:rPr lang="en-US" sz="1200" baseline="0" dirty="0" smtClean="0">
                <a:latin typeface="Times New Roman" panose="02020603050405020304" pitchFamily="18" charset="0"/>
                <a:cs typeface="Times New Roman" panose="02020603050405020304" pitchFamily="18" charset="0"/>
                <a:sym typeface="Symbol" panose="05050102010706020507" pitchFamily="18" charset="2"/>
              </a:rPr>
              <a:t>S^2/V</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aseline="0" dirty="0" err="1" smtClean="0">
                <a:latin typeface="Times New Roman" panose="02020603050405020304" pitchFamily="18" charset="0"/>
                <a:cs typeface="Times New Roman" panose="02020603050405020304" pitchFamily="18" charset="0"/>
                <a:sym typeface="Symbol" panose="05050102010706020507" pitchFamily="18" charset="2"/>
              </a:rPr>
              <a:t>dE</a:t>
            </a:r>
            <a:r>
              <a:rPr lang="en-US" sz="1200" baseline="0" dirty="0" smtClean="0">
                <a:latin typeface="Times New Roman" panose="02020603050405020304" pitchFamily="18" charset="0"/>
                <a:cs typeface="Times New Roman" panose="02020603050405020304" pitchFamily="18" charset="0"/>
                <a:sym typeface="Symbol" panose="05050102010706020507" pitchFamily="18" charset="2"/>
              </a:rPr>
              <a:t>/</a:t>
            </a:r>
            <a:r>
              <a:rPr lang="en-US" sz="1200" baseline="0" dirty="0" err="1" smtClean="0">
                <a:latin typeface="Times New Roman" panose="02020603050405020304" pitchFamily="18" charset="0"/>
                <a:cs typeface="Times New Roman" panose="02020603050405020304" pitchFamily="18" charset="0"/>
                <a:sym typeface="Symbol" panose="05050102010706020507" pitchFamily="18" charset="2"/>
              </a:rPr>
              <a:t>dt</a:t>
            </a:r>
            <a:r>
              <a:rPr lang="en-US" sz="1200" baseline="0" dirty="0" smtClean="0">
                <a:latin typeface="Times New Roman" panose="02020603050405020304" pitchFamily="18" charset="0"/>
                <a:cs typeface="Times New Roman" panose="02020603050405020304" pitchFamily="18" charset="0"/>
                <a:sym typeface="Symbol" panose="05050102010706020507" pitchFamily="18" charset="2"/>
              </a:rPr>
              <a:t> =0 = d/</a:t>
            </a:r>
            <a:r>
              <a:rPr lang="en-US" sz="1200" baseline="0" dirty="0" err="1" smtClean="0">
                <a:latin typeface="Times New Roman" panose="02020603050405020304" pitchFamily="18" charset="0"/>
                <a:cs typeface="Times New Roman" panose="02020603050405020304" pitchFamily="18" charset="0"/>
                <a:sym typeface="Symbol" panose="05050102010706020507" pitchFamily="18" charset="2"/>
              </a:rPr>
              <a:t>dt</a:t>
            </a:r>
            <a:r>
              <a:rPr lang="en-US" sz="1200" baseline="0" dirty="0" smtClean="0">
                <a:latin typeface="Times New Roman" panose="02020603050405020304" pitchFamily="18" charset="0"/>
                <a:cs typeface="Times New Roman" panose="02020603050405020304" pitchFamily="18" charset="0"/>
                <a:sym typeface="Symbol" panose="05050102010706020507" pitchFamily="18" charset="2"/>
              </a:rPr>
              <a:t>(1/2  AL v^2 + ½  PA^2/v x^2)  This then can be written as the equation of motion found in the Helmholtz resonator.</a:t>
            </a:r>
            <a:endParaRPr lang="en-US" sz="1200" dirty="0" smtClean="0">
              <a:latin typeface="Times New Roman" panose="02020603050405020304" pitchFamily="18" charset="0"/>
              <a:cs typeface="Times New Roman" panose="02020603050405020304" pitchFamily="18" charset="0"/>
              <a:sym typeface="Symbol" panose="05050102010706020507" pitchFamily="18" charset="2"/>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smtClean="0">
              <a:latin typeface="Times New Roman" panose="02020603050405020304" pitchFamily="18" charset="0"/>
              <a:cs typeface="Times New Roman" panose="02020603050405020304" pitchFamily="18" charset="0"/>
            </a:endParaRPr>
          </a:p>
          <a:p>
            <a:endParaRPr lang="en-US" dirty="0"/>
          </a:p>
        </p:txBody>
      </p:sp>
      <p:sp>
        <p:nvSpPr>
          <p:cNvPr id="4" name="Slide Number Placeholder 3"/>
          <p:cNvSpPr>
            <a:spLocks noGrp="1"/>
          </p:cNvSpPr>
          <p:nvPr>
            <p:ph type="sldNum" sz="quarter" idx="10"/>
          </p:nvPr>
        </p:nvSpPr>
        <p:spPr/>
        <p:txBody>
          <a:bodyPr/>
          <a:lstStyle/>
          <a:p>
            <a:fld id="{DDE3B48E-2E5B-4856-BF49-A74106DBD906}" type="slidenum">
              <a:rPr lang="en-US" smtClean="0"/>
              <a:t>10</a:t>
            </a:fld>
            <a:endParaRPr lang="en-US"/>
          </a:p>
        </p:txBody>
      </p:sp>
    </p:spTree>
    <p:extLst>
      <p:ext uri="{BB962C8B-B14F-4D97-AF65-F5344CB8AC3E}">
        <p14:creationId xmlns:p14="http://schemas.microsoft.com/office/powerpoint/2010/main" val="18977232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DE3B48E-2E5B-4856-BF49-A74106DBD906}" type="slidenum">
              <a:rPr lang="en-US" smtClean="0"/>
              <a:t>12</a:t>
            </a:fld>
            <a:endParaRPr lang="en-US"/>
          </a:p>
        </p:txBody>
      </p:sp>
    </p:spTree>
    <p:extLst>
      <p:ext uri="{BB962C8B-B14F-4D97-AF65-F5344CB8AC3E}">
        <p14:creationId xmlns:p14="http://schemas.microsoft.com/office/powerpoint/2010/main" val="360573408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 can be determined either by vector addition or cosine</a:t>
            </a:r>
            <a:r>
              <a:rPr lang="en-US" baseline="0" dirty="0" smtClean="0"/>
              <a:t> law.</a:t>
            </a:r>
            <a:endParaRPr lang="en-US" dirty="0"/>
          </a:p>
        </p:txBody>
      </p:sp>
      <p:sp>
        <p:nvSpPr>
          <p:cNvPr id="4" name="Slide Number Placeholder 3"/>
          <p:cNvSpPr>
            <a:spLocks noGrp="1"/>
          </p:cNvSpPr>
          <p:nvPr>
            <p:ph type="sldNum" sz="quarter" idx="10"/>
          </p:nvPr>
        </p:nvSpPr>
        <p:spPr/>
        <p:txBody>
          <a:bodyPr/>
          <a:lstStyle/>
          <a:p>
            <a:fld id="{DDE3B48E-2E5B-4856-BF49-A74106DBD906}" type="slidenum">
              <a:rPr lang="en-US" smtClean="0"/>
              <a:t>13</a:t>
            </a:fld>
            <a:endParaRPr lang="en-US"/>
          </a:p>
        </p:txBody>
      </p:sp>
    </p:spTree>
    <p:extLst>
      <p:ext uri="{BB962C8B-B14F-4D97-AF65-F5344CB8AC3E}">
        <p14:creationId xmlns:p14="http://schemas.microsoft.com/office/powerpoint/2010/main" val="417780738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rotation</a:t>
            </a:r>
            <a:r>
              <a:rPr lang="en-US" baseline="0" dirty="0" smtClean="0"/>
              <a:t> direction of circle or ellipse can be investigated using the two initial equations; </a:t>
            </a:r>
            <a:r>
              <a:rPr lang="en-US" baseline="0" dirty="0" err="1" smtClean="0"/>
              <a:t>ie</a:t>
            </a:r>
            <a:r>
              <a:rPr lang="en-US" baseline="0" dirty="0" smtClean="0"/>
              <a:t>.,  x = A1cos(</a:t>
            </a:r>
            <a:r>
              <a:rPr lang="en-US" baseline="0" dirty="0" err="1" smtClean="0"/>
              <a:t>wt</a:t>
            </a:r>
            <a:r>
              <a:rPr lang="en-US" baseline="0" dirty="0" smtClean="0"/>
              <a:t>) and y = A2cos(</a:t>
            </a:r>
            <a:r>
              <a:rPr lang="en-US" baseline="0" dirty="0" err="1" smtClean="0"/>
              <a:t>wt+delta</a:t>
            </a:r>
            <a:r>
              <a:rPr lang="en-US" baseline="0" dirty="0" smtClean="0"/>
              <a:t>)</a:t>
            </a:r>
          </a:p>
          <a:p>
            <a:r>
              <a:rPr lang="en-US" baseline="0" dirty="0" smtClean="0"/>
              <a:t>If delta = 3pi/2, x = A1cos(</a:t>
            </a:r>
            <a:r>
              <a:rPr lang="en-US" baseline="0" dirty="0" err="1" smtClean="0"/>
              <a:t>wt</a:t>
            </a:r>
            <a:r>
              <a:rPr lang="en-US" baseline="0" dirty="0" smtClean="0"/>
              <a:t>) and y = +A2sinxt. The rotation of the resultant vector can be seen clearly by substituting two particular times which are</a:t>
            </a:r>
          </a:p>
          <a:p>
            <a:r>
              <a:rPr lang="en-US" baseline="0" dirty="0" smtClean="0"/>
              <a:t>t = 0 and t = T/4. The resultant vectors corresponding to those times clearly rotate ccw.</a:t>
            </a:r>
            <a:endParaRPr lang="en-US" dirty="0"/>
          </a:p>
        </p:txBody>
      </p:sp>
      <p:sp>
        <p:nvSpPr>
          <p:cNvPr id="4" name="Slide Number Placeholder 3"/>
          <p:cNvSpPr>
            <a:spLocks noGrp="1"/>
          </p:cNvSpPr>
          <p:nvPr>
            <p:ph type="sldNum" sz="quarter" idx="10"/>
          </p:nvPr>
        </p:nvSpPr>
        <p:spPr/>
        <p:txBody>
          <a:bodyPr/>
          <a:lstStyle/>
          <a:p>
            <a:fld id="{DDE3B48E-2E5B-4856-BF49-A74106DBD906}" type="slidenum">
              <a:rPr lang="en-US" smtClean="0"/>
              <a:t>20</a:t>
            </a:fld>
            <a:endParaRPr lang="en-US"/>
          </a:p>
        </p:txBody>
      </p:sp>
    </p:spTree>
    <p:extLst>
      <p:ext uri="{BB962C8B-B14F-4D97-AF65-F5344CB8AC3E}">
        <p14:creationId xmlns:p14="http://schemas.microsoft.com/office/powerpoint/2010/main" val="2276908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th-TH" dirty="0" smtClean="0"/>
              <a:t>สังเกตว่าแนวการสั่นของ</a:t>
            </a:r>
            <a:r>
              <a:rPr lang="th-TH" baseline="0" dirty="0" smtClean="0"/>
              <a:t> </a:t>
            </a:r>
            <a:r>
              <a:rPr lang="en-US" baseline="0" dirty="0" smtClean="0"/>
              <a:t>tuning forks </a:t>
            </a:r>
            <a:r>
              <a:rPr lang="th-TH" baseline="0" dirty="0" smtClean="0"/>
              <a:t>ตั้งฉากกัน</a:t>
            </a:r>
            <a:endParaRPr lang="en-US" dirty="0"/>
          </a:p>
        </p:txBody>
      </p:sp>
      <p:sp>
        <p:nvSpPr>
          <p:cNvPr id="4" name="Slide Number Placeholder 3"/>
          <p:cNvSpPr>
            <a:spLocks noGrp="1"/>
          </p:cNvSpPr>
          <p:nvPr>
            <p:ph type="sldNum" sz="quarter" idx="10"/>
          </p:nvPr>
        </p:nvSpPr>
        <p:spPr/>
        <p:txBody>
          <a:bodyPr/>
          <a:lstStyle/>
          <a:p>
            <a:fld id="{DDE3B48E-2E5B-4856-BF49-A74106DBD906}" type="slidenum">
              <a:rPr lang="en-US" smtClean="0"/>
              <a:t>22</a:t>
            </a:fld>
            <a:endParaRPr lang="en-US"/>
          </a:p>
        </p:txBody>
      </p:sp>
    </p:spTree>
    <p:extLst>
      <p:ext uri="{BB962C8B-B14F-4D97-AF65-F5344CB8AC3E}">
        <p14:creationId xmlns:p14="http://schemas.microsoft.com/office/powerpoint/2010/main" val="140953286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Simple pendulum is an idealized</a:t>
            </a:r>
            <a:r>
              <a:rPr lang="en-US" baseline="0" dirty="0" smtClean="0"/>
              <a:t> system consisting of a massless inextensible string, fixed rigidly at one end, having a point mass at the other.</a:t>
            </a:r>
            <a:endParaRPr lang="en-US" dirty="0" smtClean="0"/>
          </a:p>
          <a:p>
            <a:r>
              <a:rPr lang="en-US" dirty="0" smtClean="0"/>
              <a:t>Combination</a:t>
            </a:r>
            <a:r>
              <a:rPr lang="en-US" baseline="0" dirty="0" smtClean="0"/>
              <a:t> </a:t>
            </a:r>
            <a:r>
              <a:rPr lang="th-TH" baseline="0" dirty="0" smtClean="0"/>
              <a:t>ของ </a:t>
            </a:r>
            <a:r>
              <a:rPr lang="en-US" baseline="0" dirty="0" smtClean="0"/>
              <a:t>differential equation </a:t>
            </a:r>
            <a:r>
              <a:rPr lang="th-TH" baseline="0" dirty="0" smtClean="0"/>
              <a:t>ที่ได้ยังคงเป็น </a:t>
            </a:r>
            <a:r>
              <a:rPr lang="en-US" baseline="0" dirty="0" smtClean="0"/>
              <a:t>harmonic function</a:t>
            </a:r>
          </a:p>
          <a:p>
            <a:r>
              <a:rPr lang="en-US" baseline="0" dirty="0" smtClean="0"/>
              <a:t>The knowledge of the phase constant enables us to find out how far from the mean position the system was at time t = 0.</a:t>
            </a:r>
          </a:p>
          <a:p>
            <a:r>
              <a:rPr lang="en-US" baseline="0" dirty="0" smtClean="0"/>
              <a:t>X = </a:t>
            </a:r>
            <a:r>
              <a:rPr lang="en-US" baseline="0" dirty="0" err="1" smtClean="0"/>
              <a:t>asin</a:t>
            </a:r>
            <a:r>
              <a:rPr lang="en-US" baseline="0" dirty="0" smtClean="0"/>
              <a:t>(</a:t>
            </a:r>
            <a:r>
              <a:rPr lang="en-US" baseline="0" dirty="0" err="1" smtClean="0"/>
              <a:t>wt</a:t>
            </a:r>
            <a:r>
              <a:rPr lang="en-US" baseline="0" dirty="0" smtClean="0"/>
              <a:t>+</a:t>
            </a:r>
            <a:r>
              <a:rPr lang="en-US" baseline="0" dirty="0" smtClean="0">
                <a:sym typeface="Symbol" panose="05050102010706020507" pitchFamily="18" charset="2"/>
              </a:rPr>
              <a:t>)  where a =(A^2 + B^2)^1/2  and tan = A/B</a:t>
            </a:r>
            <a:endParaRPr lang="en-US" dirty="0"/>
          </a:p>
        </p:txBody>
      </p:sp>
      <p:sp>
        <p:nvSpPr>
          <p:cNvPr id="4" name="Slide Number Placeholder 3"/>
          <p:cNvSpPr>
            <a:spLocks noGrp="1"/>
          </p:cNvSpPr>
          <p:nvPr>
            <p:ph type="sldNum" sz="quarter" idx="10"/>
          </p:nvPr>
        </p:nvSpPr>
        <p:spPr/>
        <p:txBody>
          <a:bodyPr/>
          <a:lstStyle/>
          <a:p>
            <a:fld id="{DDE3B48E-2E5B-4856-BF49-A74106DBD906}" type="slidenum">
              <a:rPr lang="en-US" smtClean="0"/>
              <a:t>2</a:t>
            </a:fld>
            <a:endParaRPr lang="en-US"/>
          </a:p>
        </p:txBody>
      </p:sp>
    </p:spTree>
    <p:extLst>
      <p:ext uri="{BB962C8B-B14F-4D97-AF65-F5344CB8AC3E}">
        <p14:creationId xmlns:p14="http://schemas.microsoft.com/office/powerpoint/2010/main" val="423707831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smtClean="0">
                <a:solidFill>
                  <a:schemeClr val="tx1"/>
                </a:solidFill>
                <a:effectLst/>
                <a:latin typeface="+mn-lt"/>
                <a:ea typeface="+mn-ea"/>
                <a:cs typeface="+mn-cs"/>
              </a:rPr>
              <a:t>The vibration here is due to the 'springiness' of air: when you compress it, its pressure increases and it tends to expand back to its original volume. Consider a 'lump' of air at the neck of the bottle (shaded in the middle diagrams and in the animation below). The air jet can force this lump of air a little way down the neck, thereby compressing the air inside. That pressure now drives the 'lump' of air out but, when it gets to its original position, its momentum takes it on outside the body a small distance. This rarifies the air inside the body, which then sucks the 'lump' of air back in. It can thus vibrate like a mass on a spring (diagram at right). The jet of air from your lips is capable of deflecting alternately into the bottle and outside, and that provides the power to keep the oscillation going</a:t>
            </a:r>
          </a:p>
          <a:p>
            <a:r>
              <a:rPr lang="en-US" sz="1200" b="0" i="0" kern="1200" dirty="0" smtClean="0">
                <a:solidFill>
                  <a:schemeClr val="tx1"/>
                </a:solidFill>
                <a:effectLst/>
                <a:latin typeface="+mn-lt"/>
                <a:ea typeface="+mn-ea"/>
                <a:cs typeface="+mn-cs"/>
              </a:rPr>
              <a:t>Vibration </a:t>
            </a:r>
            <a:r>
              <a:rPr lang="th-TH" sz="1200" b="0" i="0" kern="1200" dirty="0" smtClean="0">
                <a:solidFill>
                  <a:schemeClr val="tx1"/>
                </a:solidFill>
                <a:effectLst/>
                <a:latin typeface="+mn-lt"/>
                <a:ea typeface="+mn-ea"/>
                <a:cs typeface="+mn-cs"/>
              </a:rPr>
              <a:t>ของ </a:t>
            </a:r>
            <a:r>
              <a:rPr lang="en-US" sz="1200" b="0" i="0" kern="1200" dirty="0" smtClean="0">
                <a:solidFill>
                  <a:schemeClr val="tx1"/>
                </a:solidFill>
                <a:effectLst/>
                <a:latin typeface="+mn-lt"/>
                <a:ea typeface="+mn-ea"/>
                <a:cs typeface="+mn-cs"/>
              </a:rPr>
              <a:t>air</a:t>
            </a:r>
            <a:r>
              <a:rPr lang="en-US" sz="1200" b="0" i="0" kern="1200" baseline="0" dirty="0" smtClean="0">
                <a:solidFill>
                  <a:schemeClr val="tx1"/>
                </a:solidFill>
                <a:effectLst/>
                <a:latin typeface="+mn-lt"/>
                <a:ea typeface="+mn-ea"/>
                <a:cs typeface="+mn-cs"/>
              </a:rPr>
              <a:t> column </a:t>
            </a:r>
            <a:r>
              <a:rPr lang="th-TH" sz="1200" b="0" i="0" kern="1200" baseline="0" dirty="0" smtClean="0">
                <a:solidFill>
                  <a:schemeClr val="tx1"/>
                </a:solidFill>
                <a:effectLst/>
                <a:latin typeface="+mn-lt"/>
                <a:ea typeface="+mn-ea"/>
                <a:cs typeface="+mn-cs"/>
              </a:rPr>
              <a:t>เกิดจากความแตกต่างของความดันภายในกับความดันภายนอกของ </a:t>
            </a:r>
            <a:r>
              <a:rPr lang="en-US" sz="1200" b="0" i="0" kern="1200" baseline="0" dirty="0" smtClean="0">
                <a:solidFill>
                  <a:schemeClr val="tx1"/>
                </a:solidFill>
                <a:effectLst/>
                <a:latin typeface="+mn-lt"/>
                <a:ea typeface="+mn-ea"/>
                <a:cs typeface="+mn-cs"/>
              </a:rPr>
              <a:t>oscillator </a:t>
            </a:r>
            <a:r>
              <a:rPr lang="th-TH" sz="1200" b="0" i="0" kern="1200" baseline="0" dirty="0" smtClean="0">
                <a:solidFill>
                  <a:schemeClr val="tx1"/>
                </a:solidFill>
                <a:effectLst/>
                <a:latin typeface="+mn-lt"/>
                <a:ea typeface="+mn-ea"/>
                <a:cs typeface="+mn-cs"/>
              </a:rPr>
              <a:t>ขณะที่ทำการเป่า</a:t>
            </a:r>
            <a:endParaRPr lang="en-US" dirty="0"/>
          </a:p>
        </p:txBody>
      </p:sp>
      <p:sp>
        <p:nvSpPr>
          <p:cNvPr id="4" name="Slide Number Placeholder 3"/>
          <p:cNvSpPr>
            <a:spLocks noGrp="1"/>
          </p:cNvSpPr>
          <p:nvPr>
            <p:ph type="sldNum" sz="quarter" idx="10"/>
          </p:nvPr>
        </p:nvSpPr>
        <p:spPr/>
        <p:txBody>
          <a:bodyPr/>
          <a:lstStyle/>
          <a:p>
            <a:fld id="{DDE3B48E-2E5B-4856-BF49-A74106DBD906}" type="slidenum">
              <a:rPr lang="en-US" smtClean="0"/>
              <a:t>3</a:t>
            </a:fld>
            <a:endParaRPr lang="en-US"/>
          </a:p>
        </p:txBody>
      </p:sp>
    </p:spTree>
    <p:extLst>
      <p:ext uri="{BB962C8B-B14F-4D97-AF65-F5344CB8AC3E}">
        <p14:creationId xmlns:p14="http://schemas.microsoft.com/office/powerpoint/2010/main" val="352555479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 the adiabatic</a:t>
            </a:r>
            <a:r>
              <a:rPr lang="en-US" baseline="0" dirty="0" smtClean="0"/>
              <a:t> process, there is no heat exchange between the system and the environment.</a:t>
            </a:r>
          </a:p>
          <a:p>
            <a:r>
              <a:rPr lang="en-US" baseline="0" dirty="0" smtClean="0"/>
              <a:t>Because the heat transfer between the cycle (compression and </a:t>
            </a:r>
            <a:r>
              <a:rPr lang="en-US" baseline="0" dirty="0" err="1" smtClean="0"/>
              <a:t>rarefraction</a:t>
            </a:r>
            <a:r>
              <a:rPr lang="en-US" baseline="0" dirty="0" smtClean="0"/>
              <a:t>) is fast, heat transfer cannot occur and has to be kept in a cycle.</a:t>
            </a:r>
          </a:p>
          <a:p>
            <a:endParaRPr lang="en-US" dirty="0"/>
          </a:p>
        </p:txBody>
      </p:sp>
      <p:sp>
        <p:nvSpPr>
          <p:cNvPr id="4" name="Slide Number Placeholder 3"/>
          <p:cNvSpPr>
            <a:spLocks noGrp="1"/>
          </p:cNvSpPr>
          <p:nvPr>
            <p:ph type="sldNum" sz="quarter" idx="10"/>
          </p:nvPr>
        </p:nvSpPr>
        <p:spPr/>
        <p:txBody>
          <a:bodyPr/>
          <a:lstStyle/>
          <a:p>
            <a:fld id="{DDE3B48E-2E5B-4856-BF49-A74106DBD906}" type="slidenum">
              <a:rPr lang="en-US" smtClean="0"/>
              <a:t>4</a:t>
            </a:fld>
            <a:endParaRPr lang="en-US"/>
          </a:p>
        </p:txBody>
      </p:sp>
    </p:spTree>
    <p:extLst>
      <p:ext uri="{BB962C8B-B14F-4D97-AF65-F5344CB8AC3E}">
        <p14:creationId xmlns:p14="http://schemas.microsoft.com/office/powerpoint/2010/main" val="54236461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 = pressure difference between</a:t>
            </a:r>
            <a:r>
              <a:rPr lang="en-US" baseline="0" dirty="0" smtClean="0"/>
              <a:t> inside and outside resonator</a:t>
            </a:r>
          </a:p>
          <a:p>
            <a:r>
              <a:rPr lang="en-US" baseline="0" dirty="0" smtClean="0"/>
              <a:t>Frequency proportional to area of opening port (longer opening gives higher frequency since air can rush in and out faster.</a:t>
            </a:r>
          </a:p>
          <a:p>
            <a:r>
              <a:rPr lang="en-US" baseline="0" dirty="0" smtClean="0"/>
              <a:t>Frequency  inversely proportional to the volume of cavity (larger volume gives lower frequency since more air must move out to relieve a given pressure excess),</a:t>
            </a:r>
          </a:p>
          <a:p>
            <a:r>
              <a:rPr lang="en-US" baseline="0" dirty="0" smtClean="0"/>
              <a:t>Length of opening port (longer neck gives lower frequency since there is more resistance to air moving in and out.</a:t>
            </a:r>
            <a:endParaRPr lang="en-US" dirty="0"/>
          </a:p>
        </p:txBody>
      </p:sp>
      <p:sp>
        <p:nvSpPr>
          <p:cNvPr id="4" name="Slide Number Placeholder 3"/>
          <p:cNvSpPr>
            <a:spLocks noGrp="1"/>
          </p:cNvSpPr>
          <p:nvPr>
            <p:ph type="sldNum" sz="quarter" idx="10"/>
          </p:nvPr>
        </p:nvSpPr>
        <p:spPr/>
        <p:txBody>
          <a:bodyPr/>
          <a:lstStyle/>
          <a:p>
            <a:fld id="{DDE3B48E-2E5B-4856-BF49-A74106DBD906}" type="slidenum">
              <a:rPr lang="en-US" smtClean="0"/>
              <a:t>5</a:t>
            </a:fld>
            <a:endParaRPr lang="en-US"/>
          </a:p>
        </p:txBody>
      </p:sp>
    </p:spTree>
    <p:extLst>
      <p:ext uri="{BB962C8B-B14F-4D97-AF65-F5344CB8AC3E}">
        <p14:creationId xmlns:p14="http://schemas.microsoft.com/office/powerpoint/2010/main" val="152816723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Initial condition  :</a:t>
            </a:r>
            <a:r>
              <a:rPr lang="en-US" baseline="0" dirty="0" smtClean="0"/>
              <a:t> the way the system is started at time t =  0.</a:t>
            </a:r>
            <a:endParaRPr lang="en-US" dirty="0"/>
          </a:p>
        </p:txBody>
      </p:sp>
      <p:sp>
        <p:nvSpPr>
          <p:cNvPr id="4" name="Slide Number Placeholder 3"/>
          <p:cNvSpPr>
            <a:spLocks noGrp="1"/>
          </p:cNvSpPr>
          <p:nvPr>
            <p:ph type="sldNum" sz="quarter" idx="10"/>
          </p:nvPr>
        </p:nvSpPr>
        <p:spPr/>
        <p:txBody>
          <a:bodyPr/>
          <a:lstStyle/>
          <a:p>
            <a:fld id="{DDE3B48E-2E5B-4856-BF49-A74106DBD906}" type="slidenum">
              <a:rPr lang="en-US" smtClean="0"/>
              <a:t>6</a:t>
            </a:fld>
            <a:endParaRPr lang="en-US"/>
          </a:p>
        </p:txBody>
      </p:sp>
    </p:spTree>
    <p:extLst>
      <p:ext uri="{BB962C8B-B14F-4D97-AF65-F5344CB8AC3E}">
        <p14:creationId xmlns:p14="http://schemas.microsoft.com/office/powerpoint/2010/main" val="201283740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Displacement lags velocity by pi/2</a:t>
            </a:r>
            <a:r>
              <a:rPr lang="en-US" baseline="0" dirty="0" smtClean="0"/>
              <a:t> can be proved by substituting t = 0 and rewrite all function in the same from i.e. sine function.</a:t>
            </a:r>
          </a:p>
          <a:p>
            <a:r>
              <a:rPr lang="en-US" baseline="0" dirty="0" smtClean="0"/>
              <a:t>X = a sin phi, v = </a:t>
            </a:r>
            <a:r>
              <a:rPr lang="en-US" baseline="0" dirty="0" err="1" smtClean="0"/>
              <a:t>awsin</a:t>
            </a:r>
            <a:r>
              <a:rPr lang="en-US" baseline="0" dirty="0" smtClean="0"/>
              <a:t>(phi + 90) and a = -aw^2sin(phi)</a:t>
            </a:r>
            <a:endParaRPr lang="en-US" dirty="0"/>
          </a:p>
        </p:txBody>
      </p:sp>
      <p:sp>
        <p:nvSpPr>
          <p:cNvPr id="4" name="Slide Number Placeholder 3"/>
          <p:cNvSpPr>
            <a:spLocks noGrp="1"/>
          </p:cNvSpPr>
          <p:nvPr>
            <p:ph type="sldNum" sz="quarter" idx="10"/>
          </p:nvPr>
        </p:nvSpPr>
        <p:spPr/>
        <p:txBody>
          <a:bodyPr/>
          <a:lstStyle/>
          <a:p>
            <a:fld id="{DDE3B48E-2E5B-4856-BF49-A74106DBD906}" type="slidenum">
              <a:rPr lang="en-US" smtClean="0"/>
              <a:t>7</a:t>
            </a:fld>
            <a:endParaRPr lang="en-US"/>
          </a:p>
        </p:txBody>
      </p:sp>
    </p:spTree>
    <p:extLst>
      <p:ext uri="{BB962C8B-B14F-4D97-AF65-F5344CB8AC3E}">
        <p14:creationId xmlns:p14="http://schemas.microsoft.com/office/powerpoint/2010/main" val="83997685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a:t>
            </a:r>
            <a:r>
              <a:rPr lang="en-US" baseline="0" dirty="0" smtClean="0"/>
              <a:t> given statement can be clarified by considering an oscillation example such as mass spring system.</a:t>
            </a:r>
          </a:p>
          <a:p>
            <a:r>
              <a:rPr lang="en-US" baseline="0" dirty="0" smtClean="0"/>
              <a:t>According to the given displacement x  = </a:t>
            </a:r>
            <a:r>
              <a:rPr lang="en-US" baseline="0" dirty="0" err="1" smtClean="0"/>
              <a:t>asin</a:t>
            </a:r>
            <a:r>
              <a:rPr lang="en-US" baseline="0" dirty="0" smtClean="0"/>
              <a:t>(</a:t>
            </a:r>
            <a:r>
              <a:rPr lang="en-US" baseline="0" dirty="0" err="1" smtClean="0"/>
              <a:t>wt</a:t>
            </a:r>
            <a:r>
              <a:rPr lang="en-US" baseline="0" dirty="0" smtClean="0"/>
              <a:t> + phi), the velocity is found to be </a:t>
            </a:r>
            <a:r>
              <a:rPr lang="en-US" baseline="0" dirty="0" err="1" smtClean="0"/>
              <a:t>wacos</a:t>
            </a:r>
            <a:r>
              <a:rPr lang="en-US" baseline="0" dirty="0" smtClean="0"/>
              <a:t>(</a:t>
            </a:r>
            <a:r>
              <a:rPr lang="en-US" baseline="0" dirty="0" err="1" smtClean="0"/>
              <a:t>wt</a:t>
            </a:r>
            <a:r>
              <a:rPr lang="en-US" baseline="0" dirty="0" smtClean="0"/>
              <a:t>+ phi)</a:t>
            </a:r>
          </a:p>
          <a:p>
            <a:r>
              <a:rPr lang="en-US" baseline="0" dirty="0" smtClean="0"/>
              <a:t>The KE = 1/2mv^2 and PE = 1/2kx^2. The total mechanical energy is found to be 1/2w^2a^2m which is time independent.</a:t>
            </a:r>
          </a:p>
          <a:p>
            <a:r>
              <a:rPr lang="en-US" baseline="0" dirty="0" smtClean="0"/>
              <a:t>The graph above clearly shows the variation of the each energy as a function of </a:t>
            </a:r>
            <a:r>
              <a:rPr lang="en-US" baseline="0" dirty="0" err="1" smtClean="0"/>
              <a:t>displacemnet</a:t>
            </a:r>
            <a:endParaRPr lang="en-US" dirty="0"/>
          </a:p>
        </p:txBody>
      </p:sp>
      <p:sp>
        <p:nvSpPr>
          <p:cNvPr id="4" name="Slide Number Placeholder 3"/>
          <p:cNvSpPr>
            <a:spLocks noGrp="1"/>
          </p:cNvSpPr>
          <p:nvPr>
            <p:ph type="sldNum" sz="quarter" idx="10"/>
          </p:nvPr>
        </p:nvSpPr>
        <p:spPr/>
        <p:txBody>
          <a:bodyPr/>
          <a:lstStyle/>
          <a:p>
            <a:fld id="{DDE3B48E-2E5B-4856-BF49-A74106DBD906}" type="slidenum">
              <a:rPr lang="en-US" smtClean="0"/>
              <a:t>8</a:t>
            </a:fld>
            <a:endParaRPr lang="en-US"/>
          </a:p>
        </p:txBody>
      </p:sp>
    </p:spTree>
    <p:extLst>
      <p:ext uri="{BB962C8B-B14F-4D97-AF65-F5344CB8AC3E}">
        <p14:creationId xmlns:p14="http://schemas.microsoft.com/office/powerpoint/2010/main" val="403360615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smtClean="0">
                <a:solidFill>
                  <a:schemeClr val="tx1"/>
                </a:solidFill>
                <a:effectLst/>
                <a:latin typeface="+mn-lt"/>
                <a:ea typeface="+mn-ea"/>
                <a:cs typeface="+mn-cs"/>
              </a:rPr>
              <a:t>Also shown are the graphs of position versus time and velocity versus time. The total energy remains constant, but the energy oscillates between kinetic energy and potential energy. When the kinetic energy is maximum, the potential energy is zero. This occurs when the velocity is maximum and the mass is at the equilibrium position. The potential energy is maximum when the speed is zero. The total energy is the sum of the kinetic energy plus the potential energy and it is constant.</a:t>
            </a:r>
            <a:endParaRPr lang="en-US" dirty="0"/>
          </a:p>
        </p:txBody>
      </p:sp>
      <p:sp>
        <p:nvSpPr>
          <p:cNvPr id="4" name="Slide Number Placeholder 3"/>
          <p:cNvSpPr>
            <a:spLocks noGrp="1"/>
          </p:cNvSpPr>
          <p:nvPr>
            <p:ph type="sldNum" sz="quarter" idx="10"/>
          </p:nvPr>
        </p:nvSpPr>
        <p:spPr/>
        <p:txBody>
          <a:bodyPr/>
          <a:lstStyle/>
          <a:p>
            <a:fld id="{DDE3B48E-2E5B-4856-BF49-A74106DBD906}" type="slidenum">
              <a:rPr lang="en-US" smtClean="0"/>
              <a:t>9</a:t>
            </a:fld>
            <a:endParaRPr lang="en-US"/>
          </a:p>
        </p:txBody>
      </p:sp>
    </p:spTree>
    <p:extLst>
      <p:ext uri="{BB962C8B-B14F-4D97-AF65-F5344CB8AC3E}">
        <p14:creationId xmlns:p14="http://schemas.microsoft.com/office/powerpoint/2010/main" val="189874601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100051" y="4455620"/>
            <a:ext cx="100584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9F3D58E0-0677-4FA3-9823-9F156DF2C5FD}" type="datetime1">
              <a:rPr lang="en-US" smtClean="0"/>
              <a:t>8/20/2019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79E491B-4D2D-4E4B-A4D7-B4759C622CF9}" type="slidenum">
              <a:rPr lang="en-US" smtClean="0"/>
              <a:t>‹#›</a:t>
            </a:fld>
            <a:endParaRPr lang="en-US"/>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1271937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509E3AD4-2184-4AE9-BB7B-9EAF194A72C7}" type="datetime1">
              <a:rPr lang="en-US" smtClean="0"/>
              <a:t>8/20/2019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79E491B-4D2D-4E4B-A4D7-B4759C622CF9}" type="slidenum">
              <a:rPr lang="en-US" smtClean="0"/>
              <a:t>‹#›</a:t>
            </a:fld>
            <a:endParaRPr lang="en-US"/>
          </a:p>
        </p:txBody>
      </p:sp>
    </p:spTree>
    <p:extLst>
      <p:ext uri="{BB962C8B-B14F-4D97-AF65-F5344CB8AC3E}">
        <p14:creationId xmlns:p14="http://schemas.microsoft.com/office/powerpoint/2010/main" val="111428441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4778"/>
            <a:ext cx="2628900" cy="5757421"/>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838200" y="414778"/>
            <a:ext cx="7734300" cy="5757422"/>
          </a:xfrm>
        </p:spPr>
        <p:txBody>
          <a:bodyPr vert="eaVert" lIns="45720" tIns="0" rIns="45720" bIns="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6E8B3BE5-6E60-41DD-AD68-10FFCE2CCB41}" type="datetime1">
              <a:rPr lang="en-US" smtClean="0"/>
              <a:t>8/20/2019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79E491B-4D2D-4E4B-A4D7-B4759C622CF9}" type="slidenum">
              <a:rPr lang="en-US" smtClean="0"/>
              <a:t>‹#›</a:t>
            </a:fld>
            <a:endParaRPr lang="en-US"/>
          </a:p>
        </p:txBody>
      </p:sp>
    </p:spTree>
    <p:extLst>
      <p:ext uri="{BB962C8B-B14F-4D97-AF65-F5344CB8AC3E}">
        <p14:creationId xmlns:p14="http://schemas.microsoft.com/office/powerpoint/2010/main" val="357838119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marL="0">
              <a:defRPr/>
            </a:lvl1p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3D2EF4D4-604B-4BE4-B02D-23EA1B976C5A}" type="datetime1">
              <a:rPr lang="en-US" smtClean="0"/>
              <a:t>8/20/2019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79E491B-4D2D-4E4B-A4D7-B4759C622CF9}" type="slidenum">
              <a:rPr lang="en-US" smtClean="0"/>
              <a:t>‹#›</a:t>
            </a:fld>
            <a:endParaRPr lang="en-US"/>
          </a:p>
        </p:txBody>
      </p:sp>
    </p:spTree>
    <p:extLst>
      <p:ext uri="{BB962C8B-B14F-4D97-AF65-F5344CB8AC3E}">
        <p14:creationId xmlns:p14="http://schemas.microsoft.com/office/powerpoint/2010/main" val="417123762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85000"/>
              </a:lnSpc>
              <a:defRPr sz="8000" b="0">
                <a:solidFill>
                  <a:schemeClr val="tx1">
                    <a:lumMod val="85000"/>
                    <a:lumOff val="15000"/>
                  </a:schemeClr>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1097280" y="4453128"/>
            <a:ext cx="100584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DFC1C2D-756B-4D68-998A-FE387EECC6B1}" type="datetime1">
              <a:rPr lang="en-US" smtClean="0"/>
              <a:t>8/20/2019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79E491B-4D2D-4E4B-A4D7-B4759C622CF9}" type="slidenum">
              <a:rPr lang="en-US" smtClean="0"/>
              <a:t>‹#›</a:t>
            </a:fld>
            <a:endParaRPr lang="en-US"/>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899166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097279" y="1845734"/>
            <a:ext cx="4937760" cy="402336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217920" y="1845735"/>
            <a:ext cx="4937760" cy="402336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865C90CB-5726-46FD-BD84-DB5FC84BBB9D}" type="datetime1">
              <a:rPr lang="en-US" smtClean="0"/>
              <a:t>8/20/2019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79E491B-4D2D-4E4B-A4D7-B4759C622CF9}" type="slidenum">
              <a:rPr lang="en-US" smtClean="0"/>
              <a:t>‹#›</a:t>
            </a:fld>
            <a:endParaRPr lang="en-US"/>
          </a:p>
        </p:txBody>
      </p:sp>
    </p:spTree>
    <p:extLst>
      <p:ext uri="{BB962C8B-B14F-4D97-AF65-F5344CB8AC3E}">
        <p14:creationId xmlns:p14="http://schemas.microsoft.com/office/powerpoint/2010/main" val="179814407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097280" y="2582334"/>
            <a:ext cx="4937760" cy="3378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217920" y="2582334"/>
            <a:ext cx="4937760" cy="3378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42DF7F06-C36B-4303-9972-CA4EDA725B05}" type="datetime1">
              <a:rPr lang="en-US" smtClean="0"/>
              <a:t>8/20/2019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79E491B-4D2D-4E4B-A4D7-B4759C622CF9}" type="slidenum">
              <a:rPr lang="en-US" smtClean="0"/>
              <a:t>‹#›</a:t>
            </a:fld>
            <a:endParaRPr lang="en-US"/>
          </a:p>
        </p:txBody>
      </p:sp>
    </p:spTree>
    <p:extLst>
      <p:ext uri="{BB962C8B-B14F-4D97-AF65-F5344CB8AC3E}">
        <p14:creationId xmlns:p14="http://schemas.microsoft.com/office/powerpoint/2010/main" val="99117809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02B6D45E-AAB7-4594-B7BB-05783EE86CFB}" type="datetime1">
              <a:rPr lang="en-US" smtClean="0"/>
              <a:t>8/20/2019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79E491B-4D2D-4E4B-A4D7-B4759C622CF9}" type="slidenum">
              <a:rPr lang="en-US" smtClean="0"/>
              <a:t>‹#›</a:t>
            </a:fld>
            <a:endParaRPr lang="en-US"/>
          </a:p>
        </p:txBody>
      </p:sp>
    </p:spTree>
    <p:extLst>
      <p:ext uri="{BB962C8B-B14F-4D97-AF65-F5344CB8AC3E}">
        <p14:creationId xmlns:p14="http://schemas.microsoft.com/office/powerpoint/2010/main" val="411776156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CE174099-92B4-40DA-9836-51364071376D}" type="datetime1">
              <a:rPr lang="en-US" smtClean="0"/>
              <a:t>8/20/2019</a:t>
            </a:fld>
            <a:endParaRPr lang="en-US"/>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en-US"/>
          </a:p>
        </p:txBody>
      </p:sp>
      <p:sp>
        <p:nvSpPr>
          <p:cNvPr id="9" name="Slide Number Placeholder 8"/>
          <p:cNvSpPr>
            <a:spLocks noGrp="1"/>
          </p:cNvSpPr>
          <p:nvPr>
            <p:ph type="sldNum" sz="quarter" idx="12"/>
          </p:nvPr>
        </p:nvSpPr>
        <p:spPr/>
        <p:txBody>
          <a:bodyPr/>
          <a:lstStyle/>
          <a:p>
            <a:fld id="{479E491B-4D2D-4E4B-A4D7-B4759C622CF9}" type="slidenum">
              <a:rPr lang="en-US" smtClean="0"/>
              <a:t>‹#›</a:t>
            </a:fld>
            <a:endParaRPr lang="en-US"/>
          </a:p>
        </p:txBody>
      </p:sp>
    </p:spTree>
    <p:extLst>
      <p:ext uri="{BB962C8B-B14F-4D97-AF65-F5344CB8AC3E}">
        <p14:creationId xmlns:p14="http://schemas.microsoft.com/office/powerpoint/2010/main" val="313714913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nchor="b">
            <a:normAutofit/>
          </a:bodyPr>
          <a:lstStyle>
            <a:lvl1pPr>
              <a:defRPr sz="3600" b="0">
                <a:solidFill>
                  <a:srgbClr val="FFFFFF"/>
                </a:solidFill>
              </a:defRPr>
            </a:lvl1pPr>
          </a:lstStyle>
          <a:p>
            <a:r>
              <a:rPr lang="en-US" smtClean="0"/>
              <a:t>Click to edit Master title style</a:t>
            </a:r>
            <a:endParaRPr lang="en-US" dirty="0"/>
          </a:p>
        </p:txBody>
      </p:sp>
      <p:sp>
        <p:nvSpPr>
          <p:cNvPr id="3" name="Content Placeholder 2"/>
          <p:cNvSpPr>
            <a:spLocks noGrp="1"/>
          </p:cNvSpPr>
          <p:nvPr>
            <p:ph idx="1"/>
          </p:nvPr>
        </p:nvSpPr>
        <p:spPr>
          <a:xfrm>
            <a:off x="4800600" y="731520"/>
            <a:ext cx="6492240" cy="5257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65512" y="6459785"/>
            <a:ext cx="2618510" cy="365125"/>
          </a:xfrm>
        </p:spPr>
        <p:txBody>
          <a:bodyPr/>
          <a:lstStyle>
            <a:lvl1pPr algn="l">
              <a:defRPr/>
            </a:lvl1pPr>
          </a:lstStyle>
          <a:p>
            <a:fld id="{FD646ADB-FE67-4DC0-99BF-97D0AFECFCDE}" type="datetime1">
              <a:rPr lang="en-US" smtClean="0"/>
              <a:t>8/20/2019</a:t>
            </a:fld>
            <a:endParaRPr lang="en-US"/>
          </a:p>
        </p:txBody>
      </p:sp>
      <p:sp>
        <p:nvSpPr>
          <p:cNvPr id="6" name="Footer Placeholder 5"/>
          <p:cNvSpPr>
            <a:spLocks noGrp="1"/>
          </p:cNvSpPr>
          <p:nvPr>
            <p:ph type="ftr" sz="quarter" idx="11"/>
          </p:nvPr>
        </p:nvSpPr>
        <p:spPr>
          <a:xfrm>
            <a:off x="4800600" y="6459785"/>
            <a:ext cx="4648200" cy="365125"/>
          </a:xfrm>
        </p:spPr>
        <p:txBody>
          <a:bodyPr/>
          <a:lstStyle>
            <a:lvl1pPr algn="l">
              <a:defRPr>
                <a:solidFill>
                  <a:schemeClr val="tx2"/>
                </a:solidFill>
              </a:defRPr>
            </a:lvl1pPr>
          </a:lstStyle>
          <a:p>
            <a:endParaRPr lang="en-US"/>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479E491B-4D2D-4E4B-A4D7-B4759C622CF9}" type="slidenum">
              <a:rPr lang="en-US" smtClean="0"/>
              <a:t>‹#›</a:t>
            </a:fld>
            <a:endParaRPr lang="en-US"/>
          </a:p>
        </p:txBody>
      </p:sp>
    </p:spTree>
    <p:extLst>
      <p:ext uri="{BB962C8B-B14F-4D97-AF65-F5344CB8AC3E}">
        <p14:creationId xmlns:p14="http://schemas.microsoft.com/office/powerpoint/2010/main" val="157856339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4953000"/>
            <a:ext cx="12188825"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491507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3264" cy="822960"/>
          </a:xfrm>
        </p:spPr>
        <p:txBody>
          <a:bodyPr lIns="91440" tIns="0" rIns="91440" bIns="0" anchor="b">
            <a:noAutofit/>
          </a:bodyPr>
          <a:lstStyle>
            <a:lvl1pPr>
              <a:defRPr sz="3600" b="0">
                <a:solidFill>
                  <a:srgbClr val="FFFFFF"/>
                </a:solidFill>
              </a:defRPr>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5" y="0"/>
            <a:ext cx="12191985" cy="4915076"/>
          </a:xfrm>
          <a:blipFill>
            <a:blip r:embed="rId2"/>
            <a:stretch>
              <a:fillRect/>
            </a:stretch>
          </a:blipFill>
        </p:spPr>
        <p:txBody>
          <a:bodyPr lIns="457200" tIns="457200" anchor="t"/>
          <a:lstStyle>
            <a:lvl1pPr marL="0" indent="0">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1097280" y="5907023"/>
            <a:ext cx="10113264"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DBC36B2-9B7A-4072-A711-50F63B9EE7C7}" type="datetime1">
              <a:rPr lang="en-US" smtClean="0"/>
              <a:t>8/20/2019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79E491B-4D2D-4E4B-A4D7-B4759C622CF9}" type="slidenum">
              <a:rPr lang="en-US" smtClean="0"/>
              <a:t>‹#›</a:t>
            </a:fld>
            <a:endParaRPr lang="en-US"/>
          </a:p>
        </p:txBody>
      </p:sp>
    </p:spTree>
    <p:extLst>
      <p:ext uri="{BB962C8B-B14F-4D97-AF65-F5344CB8AC3E}">
        <p14:creationId xmlns:p14="http://schemas.microsoft.com/office/powerpoint/2010/main" val="276212629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0" y="6334316"/>
            <a:ext cx="12192001" cy="659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097280" y="1845734"/>
            <a:ext cx="10058400" cy="4023360"/>
          </a:xfrm>
          <a:prstGeom prst="rect">
            <a:avLst/>
          </a:prstGeom>
        </p:spPr>
        <p:txBody>
          <a:bodyPr vert="horz" lIns="0" tIns="45720" rIns="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1097280" y="6459785"/>
            <a:ext cx="2472271" cy="365125"/>
          </a:xfrm>
          <a:prstGeom prst="rect">
            <a:avLst/>
          </a:prstGeom>
        </p:spPr>
        <p:txBody>
          <a:bodyPr vert="horz" lIns="91440" tIns="45720" rIns="91440" bIns="45720" rtlCol="0" anchor="ctr"/>
          <a:lstStyle>
            <a:lvl1pPr algn="l">
              <a:defRPr sz="900">
                <a:solidFill>
                  <a:srgbClr val="FFFFFF"/>
                </a:solidFill>
              </a:defRPr>
            </a:lvl1pPr>
          </a:lstStyle>
          <a:p>
            <a:fld id="{2AB770D5-43DF-41D7-96BD-33330A92CA4E}" type="datetime1">
              <a:rPr lang="en-US" smtClean="0"/>
              <a:t>8/20/2019</a:t>
            </a:fld>
            <a:endParaRPr lang="en-US"/>
          </a:p>
        </p:txBody>
      </p:sp>
      <p:sp>
        <p:nvSpPr>
          <p:cNvPr id="5" name="Footer Placeholder 4"/>
          <p:cNvSpPr>
            <a:spLocks noGrp="1"/>
          </p:cNvSpPr>
          <p:nvPr>
            <p:ph type="ftr" sz="quarter" idx="3"/>
          </p:nvPr>
        </p:nvSpPr>
        <p:spPr>
          <a:xfrm>
            <a:off x="3686185" y="6459785"/>
            <a:ext cx="4822804"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en-US"/>
          </a:p>
        </p:txBody>
      </p:sp>
      <p:sp>
        <p:nvSpPr>
          <p:cNvPr id="6" name="Slide Number Placeholder 5"/>
          <p:cNvSpPr>
            <a:spLocks noGrp="1"/>
          </p:cNvSpPr>
          <p:nvPr>
            <p:ph type="sldNum" sz="quarter" idx="4"/>
          </p:nvPr>
        </p:nvSpPr>
        <p:spPr>
          <a:xfrm>
            <a:off x="9900458" y="6459785"/>
            <a:ext cx="1312025" cy="365125"/>
          </a:xfrm>
          <a:prstGeom prst="rect">
            <a:avLst/>
          </a:prstGeom>
        </p:spPr>
        <p:txBody>
          <a:bodyPr vert="horz" lIns="91440" tIns="45720" rIns="91440" bIns="45720" rtlCol="0" anchor="ctr"/>
          <a:lstStyle>
            <a:lvl1pPr algn="r">
              <a:defRPr sz="1050">
                <a:solidFill>
                  <a:srgbClr val="FFFFFF"/>
                </a:solidFill>
              </a:defRPr>
            </a:lvl1pPr>
          </a:lstStyle>
          <a:p>
            <a:fld id="{479E491B-4D2D-4E4B-A4D7-B4759C622CF9}" type="slidenum">
              <a:rPr lang="en-US" smtClean="0"/>
              <a:t>‹#›</a:t>
            </a:fld>
            <a:endParaRPr lang="en-US"/>
          </a:p>
        </p:txBody>
      </p:sp>
      <p:cxnSp>
        <p:nvCxnSpPr>
          <p:cNvPr id="10" name="Straight Connector 9"/>
          <p:cNvCxnSpPr/>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70660341"/>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hf hdr="0" ftr="0" dt="0"/>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oleObject" Target="../embeddings/oleObject7.bin"/><Relationship Id="rId2" Type="http://schemas.openxmlformats.org/officeDocument/2006/relationships/slideLayout" Target="../slideLayouts/slideLayout2.xml"/><Relationship Id="rId1" Type="http://schemas.openxmlformats.org/officeDocument/2006/relationships/vmlDrawing" Target="../drawings/vmlDrawing4.vml"/><Relationship Id="rId6" Type="http://schemas.openxmlformats.org/officeDocument/2006/relationships/hyperlink" Target="https://www.quora.com/Is-it-true-that-if-three-points-are-coplanar-they-are-collinear" TargetMode="External"/><Relationship Id="rId5" Type="http://schemas.openxmlformats.org/officeDocument/2006/relationships/image" Target="../media/image16.png"/><Relationship Id="rId4" Type="http://schemas.openxmlformats.org/officeDocument/2006/relationships/image" Target="../media/image15.wmf"/></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1.xml"/><Relationship Id="rId7" Type="http://schemas.openxmlformats.org/officeDocument/2006/relationships/image" Target="../media/image18.wmf"/><Relationship Id="rId2" Type="http://schemas.openxmlformats.org/officeDocument/2006/relationships/slideLayout" Target="../slideLayouts/slideLayout2.xml"/><Relationship Id="rId1" Type="http://schemas.openxmlformats.org/officeDocument/2006/relationships/vmlDrawing" Target="../drawings/vmlDrawing5.vml"/><Relationship Id="rId6" Type="http://schemas.openxmlformats.org/officeDocument/2006/relationships/oleObject" Target="../embeddings/oleObject9.bin"/><Relationship Id="rId5" Type="http://schemas.openxmlformats.org/officeDocument/2006/relationships/image" Target="../media/image17.wmf"/><Relationship Id="rId4" Type="http://schemas.openxmlformats.org/officeDocument/2006/relationships/oleObject" Target="../embeddings/oleObject8.bin"/></Relationships>
</file>

<file path=ppt/slides/_rels/slide13.xml.rels><?xml version="1.0" encoding="UTF-8" standalone="yes"?>
<Relationships xmlns="http://schemas.openxmlformats.org/package/2006/relationships"><Relationship Id="rId8" Type="http://schemas.openxmlformats.org/officeDocument/2006/relationships/image" Target="../media/image20.wmf"/><Relationship Id="rId3" Type="http://schemas.openxmlformats.org/officeDocument/2006/relationships/notesSlide" Target="../notesSlides/notesSlide12.xml"/><Relationship Id="rId7" Type="http://schemas.openxmlformats.org/officeDocument/2006/relationships/oleObject" Target="../embeddings/oleObject11.bin"/><Relationship Id="rId2" Type="http://schemas.openxmlformats.org/officeDocument/2006/relationships/slideLayout" Target="../slideLayouts/slideLayout2.xml"/><Relationship Id="rId1" Type="http://schemas.openxmlformats.org/officeDocument/2006/relationships/vmlDrawing" Target="../drawings/vmlDrawing6.vml"/><Relationship Id="rId6" Type="http://schemas.openxmlformats.org/officeDocument/2006/relationships/image" Target="../media/image19.wmf"/><Relationship Id="rId5" Type="http://schemas.openxmlformats.org/officeDocument/2006/relationships/oleObject" Target="../embeddings/oleObject10.bin"/><Relationship Id="rId4" Type="http://schemas.openxmlformats.org/officeDocument/2006/relationships/image" Target="../media/image21.emf"/></Relationships>
</file>

<file path=ppt/slides/_rels/slide14.xml.rels><?xml version="1.0" encoding="UTF-8" standalone="yes"?>
<Relationships xmlns="http://schemas.openxmlformats.org/package/2006/relationships"><Relationship Id="rId3" Type="http://schemas.openxmlformats.org/officeDocument/2006/relationships/oleObject" Target="../embeddings/oleObject12.bin"/><Relationship Id="rId2" Type="http://schemas.openxmlformats.org/officeDocument/2006/relationships/slideLayout" Target="../slideLayouts/slideLayout2.xml"/><Relationship Id="rId1" Type="http://schemas.openxmlformats.org/officeDocument/2006/relationships/vmlDrawing" Target="../drawings/vmlDrawing7.vml"/><Relationship Id="rId4" Type="http://schemas.openxmlformats.org/officeDocument/2006/relationships/image" Target="../media/image22.wmf"/></Relationships>
</file>

<file path=ppt/slides/_rels/slide15.xml.rels><?xml version="1.0" encoding="UTF-8" standalone="yes"?>
<Relationships xmlns="http://schemas.openxmlformats.org/package/2006/relationships"><Relationship Id="rId3" Type="http://schemas.openxmlformats.org/officeDocument/2006/relationships/oleObject" Target="../embeddings/oleObject13.bin"/><Relationship Id="rId2" Type="http://schemas.openxmlformats.org/officeDocument/2006/relationships/slideLayout" Target="../slideLayouts/slideLayout2.xml"/><Relationship Id="rId1" Type="http://schemas.openxmlformats.org/officeDocument/2006/relationships/vmlDrawing" Target="../drawings/vmlDrawing8.vml"/><Relationship Id="rId4" Type="http://schemas.openxmlformats.org/officeDocument/2006/relationships/image" Target="../media/image23.wmf"/></Relationships>
</file>

<file path=ppt/slides/_rels/slide16.xml.rels><?xml version="1.0" encoding="UTF-8" standalone="yes"?>
<Relationships xmlns="http://schemas.openxmlformats.org/package/2006/relationships"><Relationship Id="rId3" Type="http://schemas.openxmlformats.org/officeDocument/2006/relationships/oleObject" Target="../embeddings/oleObject14.bin"/><Relationship Id="rId2" Type="http://schemas.openxmlformats.org/officeDocument/2006/relationships/slideLayout" Target="../slideLayouts/slideLayout7.xml"/><Relationship Id="rId1" Type="http://schemas.openxmlformats.org/officeDocument/2006/relationships/vmlDrawing" Target="../drawings/vmlDrawing9.vml"/><Relationship Id="rId6" Type="http://schemas.openxmlformats.org/officeDocument/2006/relationships/image" Target="../media/image25.wmf"/><Relationship Id="rId5" Type="http://schemas.openxmlformats.org/officeDocument/2006/relationships/oleObject" Target="../embeddings/oleObject15.bin"/><Relationship Id="rId4" Type="http://schemas.openxmlformats.org/officeDocument/2006/relationships/image" Target="../media/image24.wmf"/></Relationships>
</file>

<file path=ppt/slides/_rels/slide17.xml.rels><?xml version="1.0" encoding="UTF-8" standalone="yes"?>
<Relationships xmlns="http://schemas.openxmlformats.org/package/2006/relationships"><Relationship Id="rId3" Type="http://schemas.openxmlformats.org/officeDocument/2006/relationships/oleObject" Target="../embeddings/oleObject16.bin"/><Relationship Id="rId2" Type="http://schemas.openxmlformats.org/officeDocument/2006/relationships/slideLayout" Target="../slideLayouts/slideLayout2.xml"/><Relationship Id="rId1" Type="http://schemas.openxmlformats.org/officeDocument/2006/relationships/vmlDrawing" Target="../drawings/vmlDrawing10.vml"/><Relationship Id="rId6" Type="http://schemas.openxmlformats.org/officeDocument/2006/relationships/image" Target="../media/image27.wmf"/><Relationship Id="rId5" Type="http://schemas.openxmlformats.org/officeDocument/2006/relationships/oleObject" Target="../embeddings/oleObject17.bin"/><Relationship Id="rId4" Type="http://schemas.openxmlformats.org/officeDocument/2006/relationships/image" Target="../media/image26.wmf"/></Relationships>
</file>

<file path=ppt/slides/_rels/slide18.xml.rels><?xml version="1.0" encoding="UTF-8" standalone="yes"?>
<Relationships xmlns="http://schemas.openxmlformats.org/package/2006/relationships"><Relationship Id="rId2" Type="http://schemas.openxmlformats.org/officeDocument/2006/relationships/image" Target="../media/image28.emf"/><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oleObject" Target="../embeddings/oleObject18.bin"/><Relationship Id="rId7" Type="http://schemas.openxmlformats.org/officeDocument/2006/relationships/image" Target="../media/image31.png"/><Relationship Id="rId2" Type="http://schemas.openxmlformats.org/officeDocument/2006/relationships/slideLayout" Target="../slideLayouts/slideLayout2.xml"/><Relationship Id="rId1" Type="http://schemas.openxmlformats.org/officeDocument/2006/relationships/vmlDrawing" Target="../drawings/vmlDrawing11.vml"/><Relationship Id="rId6" Type="http://schemas.openxmlformats.org/officeDocument/2006/relationships/image" Target="../media/image30.wmf"/><Relationship Id="rId5" Type="http://schemas.openxmlformats.org/officeDocument/2006/relationships/oleObject" Target="../embeddings/oleObject19.bin"/><Relationship Id="rId4" Type="http://schemas.openxmlformats.org/officeDocument/2006/relationships/image" Target="../media/image29.wmf"/></Relationships>
</file>

<file path=ppt/slides/_rels/slide2.xml.rels><?xml version="1.0" encoding="UTF-8" standalone="yes"?>
<Relationships xmlns="http://schemas.openxmlformats.org/package/2006/relationships"><Relationship Id="rId8" Type="http://schemas.openxmlformats.org/officeDocument/2006/relationships/image" Target="../media/image3.wmf"/><Relationship Id="rId3" Type="http://schemas.openxmlformats.org/officeDocument/2006/relationships/notesSlide" Target="../notesSlides/notesSlide2.xml"/><Relationship Id="rId7" Type="http://schemas.openxmlformats.org/officeDocument/2006/relationships/oleObject" Target="../embeddings/oleObject2.bin"/><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image" Target="../media/image2.wmf"/><Relationship Id="rId5" Type="http://schemas.openxmlformats.org/officeDocument/2006/relationships/oleObject" Target="../embeddings/oleObject1.bin"/><Relationship Id="rId10" Type="http://schemas.openxmlformats.org/officeDocument/2006/relationships/image" Target="../media/image4.wmf"/><Relationship Id="rId4" Type="http://schemas.openxmlformats.org/officeDocument/2006/relationships/image" Target="../media/image5.emf"/><Relationship Id="rId9" Type="http://schemas.openxmlformats.org/officeDocument/2006/relationships/oleObject" Target="../embeddings/oleObject3.bin"/></Relationships>
</file>

<file path=ppt/slides/_rels/slide20.xml.rels><?xml version="1.0" encoding="UTF-8" standalone="yes"?>
<Relationships xmlns="http://schemas.openxmlformats.org/package/2006/relationships"><Relationship Id="rId8" Type="http://schemas.openxmlformats.org/officeDocument/2006/relationships/image" Target="../media/image33.wmf"/><Relationship Id="rId3" Type="http://schemas.openxmlformats.org/officeDocument/2006/relationships/notesSlide" Target="../notesSlides/notesSlide13.xml"/><Relationship Id="rId7" Type="http://schemas.openxmlformats.org/officeDocument/2006/relationships/oleObject" Target="../embeddings/oleObject21.bin"/><Relationship Id="rId12" Type="http://schemas.openxmlformats.org/officeDocument/2006/relationships/image" Target="../media/image35.wmf"/><Relationship Id="rId2" Type="http://schemas.openxmlformats.org/officeDocument/2006/relationships/slideLayout" Target="../slideLayouts/slideLayout2.xml"/><Relationship Id="rId1" Type="http://schemas.openxmlformats.org/officeDocument/2006/relationships/vmlDrawing" Target="../drawings/vmlDrawing12.vml"/><Relationship Id="rId6" Type="http://schemas.openxmlformats.org/officeDocument/2006/relationships/image" Target="../media/image32.wmf"/><Relationship Id="rId11" Type="http://schemas.openxmlformats.org/officeDocument/2006/relationships/oleObject" Target="../embeddings/oleObject23.bin"/><Relationship Id="rId5" Type="http://schemas.openxmlformats.org/officeDocument/2006/relationships/oleObject" Target="../embeddings/oleObject20.bin"/><Relationship Id="rId10" Type="http://schemas.openxmlformats.org/officeDocument/2006/relationships/image" Target="../media/image34.wmf"/><Relationship Id="rId4" Type="http://schemas.openxmlformats.org/officeDocument/2006/relationships/image" Target="../media/image36.emf"/><Relationship Id="rId9" Type="http://schemas.openxmlformats.org/officeDocument/2006/relationships/oleObject" Target="../embeddings/oleObject22.bin"/></Relationships>
</file>

<file path=ppt/slides/_rels/slide21.xml.rels><?xml version="1.0" encoding="UTF-8" standalone="yes"?>
<Relationships xmlns="http://schemas.openxmlformats.org/package/2006/relationships"><Relationship Id="rId2" Type="http://schemas.openxmlformats.org/officeDocument/2006/relationships/image" Target="../media/image37.emf"/><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38.gif"/><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hyperlink" Target="http://datagenetics.com/blog/april22015/index.html" TargetMode="External"/><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40.emf"/><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42.emf"/><Relationship Id="rId2" Type="http://schemas.openxmlformats.org/officeDocument/2006/relationships/slideLayout" Target="../slideLayouts/slideLayout2.xml"/><Relationship Id="rId1" Type="http://schemas.openxmlformats.org/officeDocument/2006/relationships/vmlDrawing" Target="../drawings/vmlDrawing13.vml"/><Relationship Id="rId5" Type="http://schemas.openxmlformats.org/officeDocument/2006/relationships/image" Target="../media/image41.wmf"/><Relationship Id="rId4" Type="http://schemas.openxmlformats.org/officeDocument/2006/relationships/oleObject" Target="../embeddings/oleObject24.bin"/></Relationships>
</file>

<file path=ppt/slides/_rels/slide26.xml.rels><?xml version="1.0" encoding="UTF-8" standalone="yes"?>
<Relationships xmlns="http://schemas.openxmlformats.org/package/2006/relationships"><Relationship Id="rId3" Type="http://schemas.openxmlformats.org/officeDocument/2006/relationships/hyperlink" Target="https://opentextbc.ca/physicstestbook2/chapter/rlc-series-ac-circuits/#import-auto-id1169738257733" TargetMode="External"/><Relationship Id="rId2" Type="http://schemas.openxmlformats.org/officeDocument/2006/relationships/image" Target="../media/image43.png"/><Relationship Id="rId1" Type="http://schemas.openxmlformats.org/officeDocument/2006/relationships/slideLayout" Target="../slideLayouts/slideLayout2.xml"/><Relationship Id="rId4" Type="http://schemas.openxmlformats.org/officeDocument/2006/relationships/image" Target="../media/image44.emf"/></Relationships>
</file>

<file path=ppt/slides/_rels/slide27.xml.rels><?xml version="1.0" encoding="UTF-8" standalone="yes"?>
<Relationships xmlns="http://schemas.openxmlformats.org/package/2006/relationships"><Relationship Id="rId2" Type="http://schemas.openxmlformats.org/officeDocument/2006/relationships/image" Target="../media/image45.emf"/><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7.gif"/></Relationships>
</file>

<file path=ppt/slides/_rels/slide4.xml.rels><?xml version="1.0" encoding="UTF-8" standalone="yes"?>
<Relationships xmlns="http://schemas.openxmlformats.org/package/2006/relationships"><Relationship Id="rId3" Type="http://schemas.openxmlformats.org/officeDocument/2006/relationships/image" Target="../media/image8.gif"/><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7" Type="http://schemas.openxmlformats.org/officeDocument/2006/relationships/image" Target="../media/image10.wmf"/><Relationship Id="rId2" Type="http://schemas.openxmlformats.org/officeDocument/2006/relationships/slideLayout" Target="../slideLayouts/slideLayout2.xml"/><Relationship Id="rId1" Type="http://schemas.openxmlformats.org/officeDocument/2006/relationships/vmlDrawing" Target="../drawings/vmlDrawing2.vml"/><Relationship Id="rId6" Type="http://schemas.openxmlformats.org/officeDocument/2006/relationships/oleObject" Target="../embeddings/oleObject5.bin"/><Relationship Id="rId5" Type="http://schemas.openxmlformats.org/officeDocument/2006/relationships/image" Target="../media/image9.wmf"/><Relationship Id="rId4" Type="http://schemas.openxmlformats.org/officeDocument/2006/relationships/oleObject" Target="../embeddings/oleObject4.bin"/></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2.xml"/><Relationship Id="rId1" Type="http://schemas.openxmlformats.org/officeDocument/2006/relationships/vmlDrawing" Target="../drawings/vmlDrawing3.vml"/><Relationship Id="rId6" Type="http://schemas.openxmlformats.org/officeDocument/2006/relationships/image" Target="../media/image12.wmf"/><Relationship Id="rId5" Type="http://schemas.openxmlformats.org/officeDocument/2006/relationships/oleObject" Target="../embeddings/oleObject6.bin"/><Relationship Id="rId4" Type="http://schemas.openxmlformats.org/officeDocument/2006/relationships/image" Target="../media/image13.emf"/></Relationships>
</file>

<file path=ppt/slides/_rels/slide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hyperlink" Target="https://courses.lumenlearning.com/suny-osuniversityphysics/chapter/15-2-energy-in-simple-harmonic-motion/"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b="1" dirty="0" smtClean="0">
                <a:latin typeface="Times New Roman" panose="02020603050405020304" pitchFamily="18" charset="0"/>
                <a:cs typeface="Times New Roman" panose="02020603050405020304" pitchFamily="18" charset="0"/>
              </a:rPr>
              <a:t>Simple Harmonic Motion : SHM</a:t>
            </a:r>
            <a:endParaRPr lang="en-US" b="1" dirty="0">
              <a:latin typeface="Times New Roman" panose="02020603050405020304" pitchFamily="18" charset="0"/>
              <a:cs typeface="Times New Roman" panose="02020603050405020304" pitchFamily="18" charset="0"/>
            </a:endParaRPr>
          </a:p>
        </p:txBody>
      </p:sp>
      <p:sp>
        <p:nvSpPr>
          <p:cNvPr id="3" name="Subtitle 2"/>
          <p:cNvSpPr>
            <a:spLocks noGrp="1"/>
          </p:cNvSpPr>
          <p:nvPr>
            <p:ph type="subTitle" idx="1"/>
          </p:nvPr>
        </p:nvSpPr>
        <p:spPr/>
        <p:txBody>
          <a:bodyPr/>
          <a:lstStyle/>
          <a:p>
            <a:r>
              <a:rPr lang="en-US" dirty="0" smtClean="0"/>
              <a:t>2</a:t>
            </a:r>
            <a:r>
              <a:rPr lang="en-US" dirty="0"/>
              <a:t>0</a:t>
            </a:r>
            <a:r>
              <a:rPr lang="en-US" dirty="0" smtClean="0"/>
              <a:t> </a:t>
            </a:r>
            <a:r>
              <a:rPr lang="en-US" baseline="30000" dirty="0" err="1" smtClean="0"/>
              <a:t>th</a:t>
            </a:r>
            <a:r>
              <a:rPr lang="en-US" dirty="0" smtClean="0"/>
              <a:t>  august 2019</a:t>
            </a:r>
            <a:endParaRPr lang="en-US" dirty="0"/>
          </a:p>
        </p:txBody>
      </p:sp>
      <p:sp>
        <p:nvSpPr>
          <p:cNvPr id="4" name="Slide Number Placeholder 3"/>
          <p:cNvSpPr>
            <a:spLocks noGrp="1"/>
          </p:cNvSpPr>
          <p:nvPr>
            <p:ph type="sldNum" sz="quarter" idx="12"/>
          </p:nvPr>
        </p:nvSpPr>
        <p:spPr/>
        <p:txBody>
          <a:bodyPr/>
          <a:lstStyle/>
          <a:p>
            <a:fld id="{479E491B-4D2D-4E4B-A4D7-B4759C622CF9}" type="slidenum">
              <a:rPr lang="en-US" smtClean="0"/>
              <a:t>1</a:t>
            </a:fld>
            <a:endParaRPr lang="en-US"/>
          </a:p>
        </p:txBody>
      </p:sp>
    </p:spTree>
    <p:extLst>
      <p:ext uri="{BB962C8B-B14F-4D97-AF65-F5344CB8AC3E}">
        <p14:creationId xmlns:p14="http://schemas.microsoft.com/office/powerpoint/2010/main" val="351202100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latin typeface="Times New Roman" panose="02020603050405020304" pitchFamily="18" charset="0"/>
                <a:cs typeface="Times New Roman" panose="02020603050405020304" pitchFamily="18" charset="0"/>
              </a:rPr>
              <a:t>Example : Equation of motion by energy equation</a:t>
            </a:r>
            <a:endParaRPr lang="en-US" b="1"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p:txBody>
          <a:bodyPr>
            <a:normAutofit/>
          </a:bodyPr>
          <a:lstStyle/>
          <a:p>
            <a:pPr>
              <a:buFont typeface="Arial" panose="020B0604020202020204" pitchFamily="34" charset="0"/>
              <a:buChar char="•"/>
            </a:pPr>
            <a:r>
              <a:rPr lang="en-US" sz="2400" dirty="0" smtClean="0">
                <a:latin typeface="Times New Roman" panose="02020603050405020304" pitchFamily="18" charset="0"/>
                <a:cs typeface="Times New Roman" panose="02020603050405020304" pitchFamily="18" charset="0"/>
              </a:rPr>
              <a:t>The general form for the total energy of SHM is</a:t>
            </a:r>
          </a:p>
          <a:p>
            <a:pPr marL="201168" lvl="1" indent="0">
              <a:buNone/>
            </a:pPr>
            <a:r>
              <a:rPr lang="en-US" sz="2400" dirty="0" smtClean="0">
                <a:latin typeface="Times New Roman" panose="02020603050405020304" pitchFamily="18" charset="0"/>
                <a:cs typeface="Times New Roman" panose="02020603050405020304" pitchFamily="18" charset="0"/>
              </a:rPr>
              <a:t>	E = (1/2) mass (velocity)</a:t>
            </a:r>
            <a:r>
              <a:rPr lang="en-US" sz="2400" baseline="30000" dirty="0" smtClean="0">
                <a:latin typeface="Times New Roman" panose="02020603050405020304" pitchFamily="18" charset="0"/>
                <a:cs typeface="Times New Roman" panose="02020603050405020304" pitchFamily="18" charset="0"/>
              </a:rPr>
              <a:t>2</a:t>
            </a:r>
            <a:r>
              <a:rPr lang="en-US" sz="2400" dirty="0" smtClean="0">
                <a:latin typeface="Times New Roman" panose="02020603050405020304" pitchFamily="18" charset="0"/>
                <a:cs typeface="Times New Roman" panose="02020603050405020304" pitchFamily="18" charset="0"/>
              </a:rPr>
              <a:t>  +  (1/2) stiffness (displacement)</a:t>
            </a:r>
            <a:r>
              <a:rPr lang="en-US" sz="2400" baseline="30000" dirty="0" smtClean="0">
                <a:latin typeface="Times New Roman" panose="02020603050405020304" pitchFamily="18" charset="0"/>
                <a:cs typeface="Times New Roman" panose="02020603050405020304" pitchFamily="18" charset="0"/>
              </a:rPr>
              <a:t>2</a:t>
            </a:r>
          </a:p>
          <a:p>
            <a:pPr>
              <a:buFont typeface="Arial" panose="020B0604020202020204" pitchFamily="34" charset="0"/>
              <a:buChar char="•"/>
            </a:pPr>
            <a:r>
              <a:rPr lang="en-US" sz="2400" b="1" dirty="0" smtClean="0">
                <a:latin typeface="Times New Roman" panose="02020603050405020304" pitchFamily="18" charset="0"/>
                <a:cs typeface="Times New Roman" panose="02020603050405020304" pitchFamily="18" charset="0"/>
              </a:rPr>
              <a:t>For the Helmholtz oscillator :</a:t>
            </a:r>
          </a:p>
          <a:p>
            <a:pPr>
              <a:buFont typeface="Arial" panose="020B0604020202020204" pitchFamily="34" charset="0"/>
              <a:buChar char="•"/>
            </a:pPr>
            <a:r>
              <a:rPr lang="en-US" sz="2400" dirty="0" smtClean="0">
                <a:latin typeface="Times New Roman" panose="02020603050405020304" pitchFamily="18" charset="0"/>
                <a:cs typeface="Times New Roman" panose="02020603050405020304" pitchFamily="18" charset="0"/>
              </a:rPr>
              <a:t> Mass of the air column = </a:t>
            </a:r>
            <a:r>
              <a:rPr lang="en-US" sz="2400" dirty="0" smtClean="0">
                <a:latin typeface="Times New Roman" panose="02020603050405020304" pitchFamily="18" charset="0"/>
                <a:cs typeface="Times New Roman" panose="02020603050405020304" pitchFamily="18" charset="0"/>
                <a:sym typeface="Symbol" panose="05050102010706020507" pitchFamily="18" charset="2"/>
              </a:rPr>
              <a:t>……………… is displaced from equilibrium position by a distance of x.</a:t>
            </a:r>
          </a:p>
          <a:p>
            <a:pPr>
              <a:buFont typeface="Arial" panose="020B0604020202020204" pitchFamily="34" charset="0"/>
              <a:buChar char="•"/>
            </a:pPr>
            <a:r>
              <a:rPr lang="en-US" sz="2400" dirty="0" smtClean="0">
                <a:latin typeface="Times New Roman" panose="02020603050405020304" pitchFamily="18" charset="0"/>
                <a:cs typeface="Times New Roman" panose="02020603050405020304" pitchFamily="18" charset="0"/>
                <a:sym typeface="Symbol" panose="05050102010706020507" pitchFamily="18" charset="2"/>
              </a:rPr>
              <a:t>The pressure change p =………….</a:t>
            </a:r>
          </a:p>
          <a:p>
            <a:pPr>
              <a:buFont typeface="Arial" panose="020B0604020202020204" pitchFamily="34" charset="0"/>
              <a:buChar char="•"/>
            </a:pPr>
            <a:r>
              <a:rPr lang="en-US" sz="2400" dirty="0" smtClean="0">
                <a:latin typeface="Times New Roman" panose="02020603050405020304" pitchFamily="18" charset="0"/>
                <a:cs typeface="Times New Roman" panose="02020603050405020304" pitchFamily="18" charset="0"/>
                <a:sym typeface="Symbol" panose="05050102010706020507" pitchFamily="18" charset="2"/>
              </a:rPr>
              <a:t>The stiffness of the system is given by ……………………….</a:t>
            </a:r>
          </a:p>
          <a:p>
            <a:pPr>
              <a:buFont typeface="Arial" panose="020B0604020202020204" pitchFamily="34" charset="0"/>
              <a:buChar char="•"/>
            </a:pPr>
            <a:r>
              <a:rPr lang="en-US" sz="2400" dirty="0" smtClean="0">
                <a:latin typeface="Times New Roman" panose="02020603050405020304" pitchFamily="18" charset="0"/>
                <a:cs typeface="Times New Roman" panose="02020603050405020304" pitchFamily="18" charset="0"/>
                <a:sym typeface="Symbol" panose="05050102010706020507" pitchFamily="18" charset="2"/>
              </a:rPr>
              <a:t>This equation of motion is found to be ……………………….</a:t>
            </a:r>
          </a:p>
          <a:p>
            <a:pPr>
              <a:buFont typeface="Arial" panose="020B0604020202020204" pitchFamily="34" charset="0"/>
              <a:buChar char="•"/>
            </a:pPr>
            <a:endParaRPr lang="en-US" sz="2400" dirty="0" smtClean="0">
              <a:latin typeface="Times New Roman" panose="02020603050405020304" pitchFamily="18" charset="0"/>
              <a:cs typeface="Times New Roman" panose="02020603050405020304" pitchFamily="18" charset="0"/>
              <a:sym typeface="Symbol" panose="05050102010706020507" pitchFamily="18" charset="2"/>
            </a:endParaRPr>
          </a:p>
          <a:p>
            <a:pPr>
              <a:buFont typeface="Arial" panose="020B0604020202020204" pitchFamily="34" charset="0"/>
              <a:buChar char="•"/>
            </a:pPr>
            <a:endParaRPr lang="en-US" sz="2400" dirty="0" smtClean="0">
              <a:latin typeface="Times New Roman" panose="02020603050405020304" pitchFamily="18" charset="0"/>
              <a:cs typeface="Times New Roman" panose="02020603050405020304" pitchFamily="18" charset="0"/>
              <a:sym typeface="Symbol" panose="05050102010706020507" pitchFamily="18" charset="2"/>
            </a:endParaRPr>
          </a:p>
          <a:p>
            <a:endParaRPr lang="en-US" sz="2400" dirty="0">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12"/>
          </p:nvPr>
        </p:nvSpPr>
        <p:spPr/>
        <p:txBody>
          <a:bodyPr/>
          <a:lstStyle/>
          <a:p>
            <a:fld id="{479E491B-4D2D-4E4B-A4D7-B4759C622CF9}" type="slidenum">
              <a:rPr lang="en-US" smtClean="0"/>
              <a:t>10</a:t>
            </a:fld>
            <a:endParaRPr lang="en-US"/>
          </a:p>
        </p:txBody>
      </p:sp>
    </p:spTree>
    <p:extLst>
      <p:ext uri="{BB962C8B-B14F-4D97-AF65-F5344CB8AC3E}">
        <p14:creationId xmlns:p14="http://schemas.microsoft.com/office/powerpoint/2010/main" val="154245754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7380" y="99631"/>
            <a:ext cx="10345420" cy="1450757"/>
          </a:xfrm>
        </p:spPr>
        <p:txBody>
          <a:bodyPr/>
          <a:lstStyle/>
          <a:p>
            <a:r>
              <a:rPr lang="en-US" b="1" dirty="0" smtClean="0">
                <a:latin typeface="Times New Roman" panose="02020603050405020304" pitchFamily="18" charset="0"/>
                <a:cs typeface="Times New Roman" panose="02020603050405020304" pitchFamily="18" charset="0"/>
              </a:rPr>
              <a:t>Superposition of Harmonic Oscillations</a:t>
            </a:r>
            <a:endParaRPr lang="en-US" b="1"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198379" y="1770651"/>
            <a:ext cx="10058400" cy="1976966"/>
          </a:xfrm>
        </p:spPr>
        <p:txBody>
          <a:bodyPr>
            <a:normAutofit/>
          </a:bodyPr>
          <a:lstStyle/>
          <a:p>
            <a:pPr>
              <a:buFont typeface="Arial" panose="020B0604020202020204" pitchFamily="34" charset="0"/>
              <a:buChar char="•"/>
            </a:pPr>
            <a:r>
              <a:rPr lang="en-US" sz="2400" dirty="0" smtClean="0">
                <a:latin typeface="Times New Roman" panose="02020603050405020304" pitchFamily="18" charset="0"/>
                <a:cs typeface="Times New Roman" panose="02020603050405020304" pitchFamily="18" charset="0"/>
              </a:rPr>
              <a:t>The </a:t>
            </a:r>
            <a:r>
              <a:rPr lang="en-US" sz="2400" b="1" dirty="0" smtClean="0">
                <a:latin typeface="Times New Roman" panose="02020603050405020304" pitchFamily="18" charset="0"/>
                <a:cs typeface="Times New Roman" panose="02020603050405020304" pitchFamily="18" charset="0"/>
              </a:rPr>
              <a:t>superposition principle </a:t>
            </a:r>
            <a:r>
              <a:rPr lang="en-US" sz="2400" dirty="0" smtClean="0">
                <a:latin typeface="Times New Roman" panose="02020603050405020304" pitchFamily="18" charset="0"/>
                <a:cs typeface="Times New Roman" panose="02020603050405020304" pitchFamily="18" charset="0"/>
              </a:rPr>
              <a:t>states that “ The resultant of two or more harmonic displacements is simply the algebraic sum of the individual displacement”.</a:t>
            </a:r>
          </a:p>
          <a:p>
            <a:pPr>
              <a:buFont typeface="Arial" panose="020B0604020202020204" pitchFamily="34" charset="0"/>
              <a:buChar char="•"/>
            </a:pPr>
            <a:r>
              <a:rPr lang="en-US" sz="2400" dirty="0" smtClean="0">
                <a:latin typeface="Times New Roman" panose="02020603050405020304" pitchFamily="18" charset="0"/>
                <a:cs typeface="Times New Roman" panose="02020603050405020304" pitchFamily="18" charset="0"/>
              </a:rPr>
              <a:t>The superposition principle holds only for linear differential equations, i.e.</a:t>
            </a:r>
          </a:p>
          <a:p>
            <a:pPr marL="0" indent="0">
              <a:buNone/>
            </a:pPr>
            <a:r>
              <a:rPr lang="en-US" sz="2400" dirty="0">
                <a:latin typeface="Times New Roman" panose="02020603050405020304" pitchFamily="18" charset="0"/>
                <a:cs typeface="Times New Roman" panose="02020603050405020304" pitchFamily="18" charset="0"/>
              </a:rPr>
              <a:t> </a:t>
            </a:r>
            <a:r>
              <a:rPr lang="en-US" sz="2400" dirty="0" smtClean="0">
                <a:latin typeface="Times New Roman" panose="02020603050405020304" pitchFamily="18" charset="0"/>
                <a:cs typeface="Times New Roman" panose="02020603050405020304" pitchFamily="18" charset="0"/>
              </a:rPr>
              <a:t>   a small oscillation with the equation of motion :</a:t>
            </a:r>
            <a:endParaRPr lang="en-US" sz="2400" dirty="0">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12"/>
          </p:nvPr>
        </p:nvSpPr>
        <p:spPr/>
        <p:txBody>
          <a:bodyPr/>
          <a:lstStyle/>
          <a:p>
            <a:fld id="{479E491B-4D2D-4E4B-A4D7-B4759C622CF9}" type="slidenum">
              <a:rPr lang="en-US" smtClean="0"/>
              <a:t>11</a:t>
            </a:fld>
            <a:endParaRPr lang="en-US"/>
          </a:p>
        </p:txBody>
      </p:sp>
      <p:graphicFrame>
        <p:nvGraphicFramePr>
          <p:cNvPr id="5" name="Object 4"/>
          <p:cNvGraphicFramePr>
            <a:graphicFrameLocks noChangeAspect="1"/>
          </p:cNvGraphicFramePr>
          <p:nvPr>
            <p:extLst>
              <p:ext uri="{D42A27DB-BD31-4B8C-83A1-F6EECF244321}">
                <p14:modId xmlns:p14="http://schemas.microsoft.com/office/powerpoint/2010/main" val="895792008"/>
              </p:ext>
            </p:extLst>
          </p:nvPr>
        </p:nvGraphicFramePr>
        <p:xfrm>
          <a:off x="6468232" y="3029642"/>
          <a:ext cx="1248920" cy="458787"/>
        </p:xfrm>
        <a:graphic>
          <a:graphicData uri="http://schemas.openxmlformats.org/presentationml/2006/ole">
            <mc:AlternateContent xmlns:mc="http://schemas.openxmlformats.org/markup-compatibility/2006">
              <mc:Choice xmlns:v="urn:schemas-microsoft-com:vml" Requires="v">
                <p:oleObj spid="_x0000_s6226" name="Equation" r:id="rId3" imgW="622080" imgH="228600" progId="Equation.DSMT4">
                  <p:embed/>
                </p:oleObj>
              </mc:Choice>
              <mc:Fallback>
                <p:oleObj name="Equation" r:id="rId3" imgW="622080" imgH="228600" progId="Equation.DSMT4">
                  <p:embed/>
                  <p:pic>
                    <p:nvPicPr>
                      <p:cNvPr id="0" name=""/>
                      <p:cNvPicPr/>
                      <p:nvPr/>
                    </p:nvPicPr>
                    <p:blipFill>
                      <a:blip r:embed="rId4"/>
                      <a:stretch>
                        <a:fillRect/>
                      </a:stretch>
                    </p:blipFill>
                    <p:spPr>
                      <a:xfrm>
                        <a:off x="6468232" y="3029642"/>
                        <a:ext cx="1248920" cy="458787"/>
                      </a:xfrm>
                      <a:prstGeom prst="rect">
                        <a:avLst/>
                      </a:prstGeom>
                    </p:spPr>
                  </p:pic>
                </p:oleObj>
              </mc:Fallback>
            </mc:AlternateContent>
          </a:graphicData>
        </a:graphic>
      </p:graphicFrame>
      <p:sp>
        <p:nvSpPr>
          <p:cNvPr id="6" name="TextBox 5"/>
          <p:cNvSpPr txBox="1"/>
          <p:nvPr/>
        </p:nvSpPr>
        <p:spPr>
          <a:xfrm>
            <a:off x="0" y="3593258"/>
            <a:ext cx="7958645" cy="2308324"/>
          </a:xfrm>
          <a:prstGeom prst="rect">
            <a:avLst/>
          </a:prstGeom>
          <a:noFill/>
          <a:ln w="38100">
            <a:solidFill>
              <a:srgbClr val="FF0000"/>
            </a:solidFill>
          </a:ln>
        </p:spPr>
        <p:txBody>
          <a:bodyPr wrap="square" rtlCol="0">
            <a:spAutoFit/>
          </a:bodyPr>
          <a:lstStyle/>
          <a:p>
            <a:pPr marL="285750" indent="-285750">
              <a:buFont typeface="Arial" panose="020B0604020202020204" pitchFamily="34" charset="0"/>
              <a:buChar char="•"/>
            </a:pPr>
            <a:r>
              <a:rPr lang="en-US" sz="2400" dirty="0" smtClean="0">
                <a:latin typeface="Times New Roman" panose="02020603050405020304" pitchFamily="18" charset="0"/>
                <a:cs typeface="Times New Roman" panose="02020603050405020304" pitchFamily="18" charset="0"/>
              </a:rPr>
              <a:t>Consider superposition of</a:t>
            </a:r>
          </a:p>
          <a:p>
            <a:r>
              <a:rPr lang="en-US" sz="2400" dirty="0">
                <a:latin typeface="Times New Roman" panose="02020603050405020304" pitchFamily="18" charset="0"/>
                <a:cs typeface="Times New Roman" panose="02020603050405020304" pitchFamily="18" charset="0"/>
              </a:rPr>
              <a:t>	</a:t>
            </a:r>
            <a:r>
              <a:rPr lang="en-US" sz="2400" dirty="0" smtClean="0">
                <a:latin typeface="Times New Roman" panose="02020603050405020304" pitchFamily="18" charset="0"/>
                <a:cs typeface="Times New Roman" panose="02020603050405020304" pitchFamily="18" charset="0"/>
              </a:rPr>
              <a:t>-Two simple harmonic vibrations in one dimension,</a:t>
            </a:r>
          </a:p>
          <a:p>
            <a:r>
              <a:rPr lang="en-US" sz="2400" dirty="0">
                <a:latin typeface="Times New Roman" panose="02020603050405020304" pitchFamily="18" charset="0"/>
                <a:cs typeface="Times New Roman" panose="02020603050405020304" pitchFamily="18" charset="0"/>
              </a:rPr>
              <a:t>	</a:t>
            </a:r>
            <a:r>
              <a:rPr lang="en-US" sz="2400" dirty="0" smtClean="0">
                <a:latin typeface="Times New Roman" panose="02020603050405020304" pitchFamily="18" charset="0"/>
                <a:cs typeface="Times New Roman" panose="02020603050405020304" pitchFamily="18" charset="0"/>
              </a:rPr>
              <a:t>   (Two </a:t>
            </a:r>
            <a:r>
              <a:rPr lang="en-US" sz="2400" b="1" dirty="0" smtClean="0">
                <a:latin typeface="Times New Roman" panose="02020603050405020304" pitchFamily="18" charset="0"/>
                <a:cs typeface="Times New Roman" panose="02020603050405020304" pitchFamily="18" charset="0"/>
              </a:rPr>
              <a:t>collinear</a:t>
            </a:r>
            <a:r>
              <a:rPr lang="en-US" sz="2400" dirty="0" smtClean="0">
                <a:latin typeface="Times New Roman" panose="02020603050405020304" pitchFamily="18" charset="0"/>
                <a:cs typeface="Times New Roman" panose="02020603050405020304" pitchFamily="18" charset="0"/>
              </a:rPr>
              <a:t> harmonic oscillations)</a:t>
            </a:r>
          </a:p>
          <a:p>
            <a:r>
              <a:rPr lang="en-US" sz="2400" dirty="0">
                <a:latin typeface="Times New Roman" panose="02020603050405020304" pitchFamily="18" charset="0"/>
                <a:cs typeface="Times New Roman" panose="02020603050405020304" pitchFamily="18" charset="0"/>
              </a:rPr>
              <a:t>	</a:t>
            </a:r>
            <a:r>
              <a:rPr lang="en-US" sz="2400" dirty="0" smtClean="0">
                <a:latin typeface="Times New Roman" panose="02020603050405020304" pitchFamily="18" charset="0"/>
                <a:cs typeface="Times New Roman" panose="02020603050405020304" pitchFamily="18" charset="0"/>
              </a:rPr>
              <a:t>- Two perpendicular simple harmonic vibrations,</a:t>
            </a:r>
          </a:p>
          <a:p>
            <a:r>
              <a:rPr lang="en-US" sz="2400" dirty="0">
                <a:latin typeface="Times New Roman" panose="02020603050405020304" pitchFamily="18" charset="0"/>
                <a:cs typeface="Times New Roman" panose="02020603050405020304" pitchFamily="18" charset="0"/>
              </a:rPr>
              <a:t>	</a:t>
            </a:r>
            <a:endParaRPr lang="en-US" sz="2400" dirty="0" smtClean="0">
              <a:latin typeface="Times New Roman" panose="02020603050405020304" pitchFamily="18" charset="0"/>
              <a:cs typeface="Times New Roman" panose="02020603050405020304" pitchFamily="18" charset="0"/>
            </a:endParaRPr>
          </a:p>
          <a:p>
            <a:pPr marL="285750" indent="-285750">
              <a:buFont typeface="Arial" panose="020B0604020202020204" pitchFamily="34" charset="0"/>
              <a:buChar char="•"/>
            </a:pPr>
            <a:endParaRPr lang="en-US" sz="2400" dirty="0">
              <a:latin typeface="Times New Roman" panose="02020603050405020304" pitchFamily="18" charset="0"/>
              <a:cs typeface="Times New Roman" panose="02020603050405020304" pitchFamily="18" charset="0"/>
            </a:endParaRPr>
          </a:p>
        </p:txBody>
      </p:sp>
      <p:pic>
        <p:nvPicPr>
          <p:cNvPr id="7" name="Picture 6"/>
          <p:cNvPicPr>
            <a:picLocks noChangeAspect="1"/>
          </p:cNvPicPr>
          <p:nvPr/>
        </p:nvPicPr>
        <p:blipFill rotWithShape="1">
          <a:blip r:embed="rId5"/>
          <a:srcRect l="8396" r="10518"/>
          <a:stretch/>
        </p:blipFill>
        <p:spPr>
          <a:xfrm>
            <a:off x="8030077" y="3598561"/>
            <a:ext cx="3945283" cy="2069081"/>
          </a:xfrm>
          <a:prstGeom prst="rect">
            <a:avLst/>
          </a:prstGeom>
          <a:ln>
            <a:solidFill>
              <a:srgbClr val="FF0000"/>
            </a:solidFill>
          </a:ln>
        </p:spPr>
      </p:pic>
      <p:sp>
        <p:nvSpPr>
          <p:cNvPr id="8" name="Rectangle 7"/>
          <p:cNvSpPr/>
          <p:nvPr/>
        </p:nvSpPr>
        <p:spPr>
          <a:xfrm>
            <a:off x="7983583" y="5667642"/>
            <a:ext cx="4515173" cy="646331"/>
          </a:xfrm>
          <a:prstGeom prst="rect">
            <a:avLst/>
          </a:prstGeom>
        </p:spPr>
        <p:txBody>
          <a:bodyPr wrap="square">
            <a:spAutoFit/>
          </a:bodyPr>
          <a:lstStyle/>
          <a:p>
            <a:r>
              <a:rPr lang="en-US" dirty="0">
                <a:hlinkClick r:id="rId6"/>
              </a:rPr>
              <a:t>https://www.quora.com/Is-it-true-that-if-three-points-are-coplanar-they-are-collinear</a:t>
            </a:r>
            <a:endParaRPr lang="en-US" dirty="0"/>
          </a:p>
        </p:txBody>
      </p:sp>
    </p:spTree>
    <p:extLst>
      <p:ext uri="{BB962C8B-B14F-4D97-AF65-F5344CB8AC3E}">
        <p14:creationId xmlns:p14="http://schemas.microsoft.com/office/powerpoint/2010/main" val="229926966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latin typeface="Times New Roman" panose="02020603050405020304" pitchFamily="18" charset="0"/>
                <a:cs typeface="Times New Roman" panose="02020603050405020304" pitchFamily="18" charset="0"/>
              </a:rPr>
              <a:t>Two Simple Harmonic Vibrations in One Dimension (1)</a:t>
            </a:r>
            <a:endParaRPr lang="en-US" b="1"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p:txBody>
          <a:bodyPr>
            <a:normAutofit/>
          </a:bodyPr>
          <a:lstStyle/>
          <a:p>
            <a:pPr>
              <a:buFont typeface="Arial" panose="020B0604020202020204" pitchFamily="34" charset="0"/>
              <a:buChar char="•"/>
            </a:pPr>
            <a:r>
              <a:rPr lang="en-US" sz="2400" dirty="0" smtClean="0">
                <a:latin typeface="Times New Roman" panose="02020603050405020304" pitchFamily="18" charset="0"/>
                <a:cs typeface="Times New Roman" panose="02020603050405020304" pitchFamily="18" charset="0"/>
              </a:rPr>
              <a:t>Two simple harmonic oscillations of </a:t>
            </a:r>
            <a:r>
              <a:rPr lang="en-US" sz="2400" b="1" dirty="0" smtClean="0">
                <a:latin typeface="Times New Roman" panose="02020603050405020304" pitchFamily="18" charset="0"/>
                <a:cs typeface="Times New Roman" panose="02020603050405020304" pitchFamily="18" charset="0"/>
              </a:rPr>
              <a:t>equal angular frequencies</a:t>
            </a:r>
            <a:r>
              <a:rPr lang="en-US" sz="2400" dirty="0" smtClean="0">
                <a:latin typeface="Times New Roman" panose="02020603050405020304" pitchFamily="18" charset="0"/>
                <a:cs typeface="Times New Roman" panose="02020603050405020304" pitchFamily="18" charset="0"/>
              </a:rPr>
              <a:t> but of different amplitudes and phases are given by</a:t>
            </a:r>
            <a:endParaRPr lang="en-US" sz="2400" dirty="0">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12"/>
          </p:nvPr>
        </p:nvSpPr>
        <p:spPr/>
        <p:txBody>
          <a:bodyPr/>
          <a:lstStyle/>
          <a:p>
            <a:fld id="{479E491B-4D2D-4E4B-A4D7-B4759C622CF9}" type="slidenum">
              <a:rPr lang="en-US" smtClean="0"/>
              <a:t>12</a:t>
            </a:fld>
            <a:endParaRPr lang="en-US"/>
          </a:p>
        </p:txBody>
      </p:sp>
      <p:graphicFrame>
        <p:nvGraphicFramePr>
          <p:cNvPr id="5" name="Object 4"/>
          <p:cNvGraphicFramePr>
            <a:graphicFrameLocks noChangeAspect="1"/>
          </p:cNvGraphicFramePr>
          <p:nvPr>
            <p:extLst>
              <p:ext uri="{D42A27DB-BD31-4B8C-83A1-F6EECF244321}">
                <p14:modId xmlns:p14="http://schemas.microsoft.com/office/powerpoint/2010/main" val="3144888180"/>
              </p:ext>
            </p:extLst>
          </p:nvPr>
        </p:nvGraphicFramePr>
        <p:xfrm>
          <a:off x="2920999" y="2665412"/>
          <a:ext cx="5296371" cy="534987"/>
        </p:xfrm>
        <a:graphic>
          <a:graphicData uri="http://schemas.openxmlformats.org/presentationml/2006/ole">
            <mc:AlternateContent xmlns:mc="http://schemas.openxmlformats.org/markup-compatibility/2006">
              <mc:Choice xmlns:v="urn:schemas-microsoft-com:vml" Requires="v">
                <p:oleObj spid="_x0000_s7322" name="Equation" r:id="rId4" imgW="2514600" imgH="253800" progId="Equation.DSMT4">
                  <p:embed/>
                </p:oleObj>
              </mc:Choice>
              <mc:Fallback>
                <p:oleObj name="Equation" r:id="rId4" imgW="2514600" imgH="253800" progId="Equation.DSMT4">
                  <p:embed/>
                  <p:pic>
                    <p:nvPicPr>
                      <p:cNvPr id="0" name=""/>
                      <p:cNvPicPr/>
                      <p:nvPr/>
                    </p:nvPicPr>
                    <p:blipFill>
                      <a:blip r:embed="rId5"/>
                      <a:stretch>
                        <a:fillRect/>
                      </a:stretch>
                    </p:blipFill>
                    <p:spPr>
                      <a:xfrm>
                        <a:off x="2920999" y="2665412"/>
                        <a:ext cx="5296371" cy="534987"/>
                      </a:xfrm>
                      <a:prstGeom prst="rect">
                        <a:avLst/>
                      </a:prstGeom>
                    </p:spPr>
                  </p:pic>
                </p:oleObj>
              </mc:Fallback>
            </mc:AlternateContent>
          </a:graphicData>
        </a:graphic>
      </p:graphicFrame>
      <p:sp>
        <p:nvSpPr>
          <p:cNvPr id="6" name="TextBox 5"/>
          <p:cNvSpPr txBox="1"/>
          <p:nvPr/>
        </p:nvSpPr>
        <p:spPr>
          <a:xfrm>
            <a:off x="970280" y="3356132"/>
            <a:ext cx="9710420" cy="461665"/>
          </a:xfrm>
          <a:prstGeom prst="rect">
            <a:avLst/>
          </a:prstGeom>
          <a:noFill/>
        </p:spPr>
        <p:txBody>
          <a:bodyPr wrap="square" rtlCol="0">
            <a:spAutoFit/>
          </a:bodyPr>
          <a:lstStyle/>
          <a:p>
            <a:pPr marL="285750" indent="-285750">
              <a:buFont typeface="Arial" panose="020B0604020202020204" pitchFamily="34" charset="0"/>
              <a:buChar char="•"/>
            </a:pPr>
            <a:r>
              <a:rPr lang="en-US" sz="2400" dirty="0" smtClean="0">
                <a:latin typeface="Times New Roman" panose="02020603050405020304" pitchFamily="18" charset="0"/>
                <a:cs typeface="Times New Roman" panose="02020603050405020304" pitchFamily="18" charset="0"/>
              </a:rPr>
              <a:t>The algebraic sum of the two displacement is found to be</a:t>
            </a:r>
            <a:endParaRPr lang="en-US" sz="2400" dirty="0">
              <a:latin typeface="Times New Roman" panose="02020603050405020304" pitchFamily="18" charset="0"/>
              <a:cs typeface="Times New Roman" panose="02020603050405020304" pitchFamily="18" charset="0"/>
            </a:endParaRPr>
          </a:p>
        </p:txBody>
      </p:sp>
      <p:graphicFrame>
        <p:nvGraphicFramePr>
          <p:cNvPr id="7" name="Object 6"/>
          <p:cNvGraphicFramePr>
            <a:graphicFrameLocks noChangeAspect="1"/>
          </p:cNvGraphicFramePr>
          <p:nvPr>
            <p:extLst>
              <p:ext uri="{D42A27DB-BD31-4B8C-83A1-F6EECF244321}">
                <p14:modId xmlns:p14="http://schemas.microsoft.com/office/powerpoint/2010/main" val="2044868977"/>
              </p:ext>
            </p:extLst>
          </p:nvPr>
        </p:nvGraphicFramePr>
        <p:xfrm>
          <a:off x="3511550" y="3925888"/>
          <a:ext cx="3505200" cy="534987"/>
        </p:xfrm>
        <a:graphic>
          <a:graphicData uri="http://schemas.openxmlformats.org/presentationml/2006/ole">
            <mc:AlternateContent xmlns:mc="http://schemas.openxmlformats.org/markup-compatibility/2006">
              <mc:Choice xmlns:v="urn:schemas-microsoft-com:vml" Requires="v">
                <p:oleObj spid="_x0000_s7323" name="Equation" r:id="rId6" imgW="1663560" imgH="253800" progId="Equation.DSMT4">
                  <p:embed/>
                </p:oleObj>
              </mc:Choice>
              <mc:Fallback>
                <p:oleObj name="Equation" r:id="rId6" imgW="1663560" imgH="253800" progId="Equation.DSMT4">
                  <p:embed/>
                  <p:pic>
                    <p:nvPicPr>
                      <p:cNvPr id="0" name=""/>
                      <p:cNvPicPr/>
                      <p:nvPr/>
                    </p:nvPicPr>
                    <p:blipFill>
                      <a:blip r:embed="rId7"/>
                      <a:stretch>
                        <a:fillRect/>
                      </a:stretch>
                    </p:blipFill>
                    <p:spPr>
                      <a:xfrm>
                        <a:off x="3511550" y="3925888"/>
                        <a:ext cx="3505200" cy="534987"/>
                      </a:xfrm>
                      <a:prstGeom prst="rect">
                        <a:avLst/>
                      </a:prstGeom>
                    </p:spPr>
                  </p:pic>
                </p:oleObj>
              </mc:Fallback>
            </mc:AlternateContent>
          </a:graphicData>
        </a:graphic>
      </p:graphicFrame>
      <p:sp>
        <p:nvSpPr>
          <p:cNvPr id="8" name="TextBox 7"/>
          <p:cNvSpPr txBox="1"/>
          <p:nvPr/>
        </p:nvSpPr>
        <p:spPr>
          <a:xfrm>
            <a:off x="1097280" y="4699000"/>
            <a:ext cx="10058400" cy="1200329"/>
          </a:xfrm>
          <a:prstGeom prst="rect">
            <a:avLst/>
          </a:prstGeom>
          <a:noFill/>
        </p:spPr>
        <p:txBody>
          <a:bodyPr wrap="square" rtlCol="0">
            <a:spAutoFit/>
          </a:bodyPr>
          <a:lstStyle/>
          <a:p>
            <a:pPr marL="285750" indent="-285750">
              <a:buFont typeface="Arial" panose="020B0604020202020204" pitchFamily="34" charset="0"/>
              <a:buChar char="•"/>
            </a:pPr>
            <a:r>
              <a:rPr lang="en-US" sz="2400" dirty="0" smtClean="0">
                <a:latin typeface="Times New Roman" panose="02020603050405020304" pitchFamily="18" charset="0"/>
                <a:cs typeface="Times New Roman" panose="02020603050405020304" pitchFamily="18" charset="0"/>
              </a:rPr>
              <a:t>Note : the resulting motion is simple harmonic with an angular frequency  </a:t>
            </a:r>
            <a:r>
              <a:rPr lang="en-US" sz="2400" i="1" dirty="0" smtClean="0">
                <a:latin typeface="Times New Roman" panose="02020603050405020304" pitchFamily="18" charset="0"/>
                <a:cs typeface="Times New Roman" panose="02020603050405020304" pitchFamily="18" charset="0"/>
                <a:sym typeface="Symbol" panose="05050102010706020507" pitchFamily="18" charset="2"/>
              </a:rPr>
              <a:t></a:t>
            </a:r>
            <a:r>
              <a:rPr lang="en-US" sz="2400" dirty="0" smtClean="0">
                <a:latin typeface="Times New Roman" panose="02020603050405020304" pitchFamily="18" charset="0"/>
                <a:cs typeface="Times New Roman" panose="02020603050405020304" pitchFamily="18" charset="0"/>
                <a:sym typeface="Symbol" panose="05050102010706020507" pitchFamily="18" charset="2"/>
              </a:rPr>
              <a:t>, the same as that of the individual SHMs. The resulting motion has amplitude </a:t>
            </a:r>
            <a:r>
              <a:rPr lang="en-US" sz="2400" i="1" dirty="0" smtClean="0">
                <a:latin typeface="Times New Roman" panose="02020603050405020304" pitchFamily="18" charset="0"/>
                <a:cs typeface="Times New Roman" panose="02020603050405020304" pitchFamily="18" charset="0"/>
                <a:sym typeface="Symbol" panose="05050102010706020507" pitchFamily="18" charset="2"/>
              </a:rPr>
              <a:t>R</a:t>
            </a:r>
            <a:r>
              <a:rPr lang="en-US" sz="2400" dirty="0" smtClean="0">
                <a:latin typeface="Times New Roman" panose="02020603050405020304" pitchFamily="18" charset="0"/>
                <a:cs typeface="Times New Roman" panose="02020603050405020304" pitchFamily="18" charset="0"/>
                <a:sym typeface="Symbol" panose="05050102010706020507" pitchFamily="18" charset="2"/>
              </a:rPr>
              <a:t> and a phase constant </a:t>
            </a:r>
            <a:r>
              <a:rPr lang="en-US" sz="2400" i="1" dirty="0" smtClean="0">
                <a:latin typeface="Times New Roman" panose="02020603050405020304" pitchFamily="18" charset="0"/>
                <a:cs typeface="Times New Roman" panose="02020603050405020304" pitchFamily="18" charset="0"/>
                <a:sym typeface="Symbol" panose="05050102010706020507" pitchFamily="18" charset="2"/>
              </a:rPr>
              <a:t></a:t>
            </a:r>
            <a:r>
              <a:rPr lang="en-US" sz="2400" dirty="0" smtClean="0">
                <a:latin typeface="Times New Roman" panose="02020603050405020304" pitchFamily="18" charset="0"/>
                <a:cs typeface="Times New Roman" panose="02020603050405020304" pitchFamily="18" charset="0"/>
                <a:sym typeface="Symbol" panose="05050102010706020507" pitchFamily="18" charset="2"/>
              </a:rPr>
              <a:t>.</a:t>
            </a:r>
            <a:endParaRPr lang="en-US"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58328853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a:bodyPr>
          <a:lstStyle/>
          <a:p>
            <a:pPr>
              <a:buFont typeface="Arial" panose="020B0604020202020204" pitchFamily="34" charset="0"/>
              <a:buChar char="•"/>
            </a:pPr>
            <a:r>
              <a:rPr lang="en-US" sz="2400" dirty="0" smtClean="0">
                <a:latin typeface="Times New Roman" panose="02020603050405020304" pitchFamily="18" charset="0"/>
                <a:cs typeface="Times New Roman" panose="02020603050405020304" pitchFamily="18" charset="0"/>
              </a:rPr>
              <a:t>The resulting displacement can also be found from the addition of vectors.</a:t>
            </a:r>
          </a:p>
          <a:p>
            <a:pPr>
              <a:buFont typeface="Arial" panose="020B0604020202020204" pitchFamily="34" charset="0"/>
              <a:buChar char="•"/>
            </a:pPr>
            <a:r>
              <a:rPr lang="en-US" sz="2400" dirty="0" smtClean="0">
                <a:latin typeface="Times New Roman" panose="02020603050405020304" pitchFamily="18" charset="0"/>
                <a:cs typeface="Times New Roman" panose="02020603050405020304" pitchFamily="18" charset="0"/>
              </a:rPr>
              <a:t>By using the cosine law, the resulting amplitude R is given as</a:t>
            </a:r>
            <a:endParaRPr lang="en-US" sz="2400" dirty="0">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12"/>
          </p:nvPr>
        </p:nvSpPr>
        <p:spPr/>
        <p:txBody>
          <a:bodyPr/>
          <a:lstStyle/>
          <a:p>
            <a:fld id="{479E491B-4D2D-4E4B-A4D7-B4759C622CF9}" type="slidenum">
              <a:rPr lang="en-US" smtClean="0"/>
              <a:t>13</a:t>
            </a:fld>
            <a:endParaRPr lang="en-US"/>
          </a:p>
        </p:txBody>
      </p:sp>
      <p:sp>
        <p:nvSpPr>
          <p:cNvPr id="5" name="Title 1"/>
          <p:cNvSpPr txBox="1">
            <a:spLocks/>
          </p:cNvSpPr>
          <p:nvPr/>
        </p:nvSpPr>
        <p:spPr>
          <a:xfrm>
            <a:off x="1249680" y="217927"/>
            <a:ext cx="10058400" cy="1450757"/>
          </a:xfrm>
          <a:prstGeom prst="rect">
            <a:avLst/>
          </a:prstGeom>
        </p:spPr>
        <p:txBody>
          <a:bodyPr vert="horz" lIns="91440" tIns="45720" rIns="91440" bIns="45720" rtlCol="0" anchor="b">
            <a:normAutofit/>
          </a:bodyPr>
          <a:lstStyle>
            <a:lvl1pPr marL="0"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r>
              <a:rPr lang="en-US" b="1" dirty="0" smtClean="0">
                <a:latin typeface="Times New Roman" panose="02020603050405020304" pitchFamily="18" charset="0"/>
                <a:cs typeface="Times New Roman" panose="02020603050405020304" pitchFamily="18" charset="0"/>
              </a:rPr>
              <a:t>Two Simple Harmonic Vibrations in One Dimension (2)</a:t>
            </a:r>
            <a:endParaRPr lang="en-US" b="1" dirty="0">
              <a:latin typeface="Times New Roman" panose="02020603050405020304" pitchFamily="18" charset="0"/>
              <a:cs typeface="Times New Roman" panose="02020603050405020304" pitchFamily="18" charset="0"/>
            </a:endParaRPr>
          </a:p>
        </p:txBody>
      </p:sp>
      <p:pic>
        <p:nvPicPr>
          <p:cNvPr id="6" name="Picture 5"/>
          <p:cNvPicPr>
            <a:picLocks noChangeAspect="1"/>
          </p:cNvPicPr>
          <p:nvPr/>
        </p:nvPicPr>
        <p:blipFill>
          <a:blip r:embed="rId4"/>
          <a:stretch>
            <a:fillRect/>
          </a:stretch>
        </p:blipFill>
        <p:spPr>
          <a:xfrm>
            <a:off x="0" y="2822799"/>
            <a:ext cx="4824288" cy="3154669"/>
          </a:xfrm>
          <a:prstGeom prst="rect">
            <a:avLst/>
          </a:prstGeom>
        </p:spPr>
      </p:pic>
      <p:sp>
        <p:nvSpPr>
          <p:cNvPr id="8" name="TextBox 7"/>
          <p:cNvSpPr txBox="1"/>
          <p:nvPr/>
        </p:nvSpPr>
        <p:spPr>
          <a:xfrm>
            <a:off x="1598408" y="5407429"/>
            <a:ext cx="3492500" cy="461665"/>
          </a:xfrm>
          <a:prstGeom prst="rect">
            <a:avLst/>
          </a:prstGeom>
          <a:noFill/>
        </p:spPr>
        <p:txBody>
          <a:bodyPr wrap="square" rtlCol="0">
            <a:spAutoFit/>
          </a:bodyPr>
          <a:lstStyle/>
          <a:p>
            <a:r>
              <a:rPr lang="en-US" sz="2400" dirty="0" smtClean="0">
                <a:latin typeface="Times New Roman" panose="02020603050405020304" pitchFamily="18" charset="0"/>
                <a:cs typeface="Times New Roman" panose="02020603050405020304" pitchFamily="18" charset="0"/>
              </a:rPr>
              <a:t>Consider at t = 0</a:t>
            </a:r>
            <a:endParaRPr lang="en-US" sz="2400" dirty="0">
              <a:latin typeface="Times New Roman" panose="02020603050405020304" pitchFamily="18" charset="0"/>
              <a:cs typeface="Times New Roman" panose="02020603050405020304" pitchFamily="18" charset="0"/>
            </a:endParaRPr>
          </a:p>
        </p:txBody>
      </p:sp>
      <p:graphicFrame>
        <p:nvGraphicFramePr>
          <p:cNvPr id="10" name="Object 9"/>
          <p:cNvGraphicFramePr>
            <a:graphicFrameLocks noChangeAspect="1"/>
          </p:cNvGraphicFramePr>
          <p:nvPr>
            <p:extLst>
              <p:ext uri="{D42A27DB-BD31-4B8C-83A1-F6EECF244321}">
                <p14:modId xmlns:p14="http://schemas.microsoft.com/office/powerpoint/2010/main" val="2846521903"/>
              </p:ext>
            </p:extLst>
          </p:nvPr>
        </p:nvGraphicFramePr>
        <p:xfrm>
          <a:off x="6055043" y="3036464"/>
          <a:ext cx="3451225" cy="561975"/>
        </p:xfrm>
        <a:graphic>
          <a:graphicData uri="http://schemas.openxmlformats.org/presentationml/2006/ole">
            <mc:AlternateContent xmlns:mc="http://schemas.openxmlformats.org/markup-compatibility/2006">
              <mc:Choice xmlns:v="urn:schemas-microsoft-com:vml" Requires="v">
                <p:oleObj spid="_x0000_s8343" name="Equation" r:id="rId5" imgW="1638000" imgH="266400" progId="Equation.DSMT4">
                  <p:embed/>
                </p:oleObj>
              </mc:Choice>
              <mc:Fallback>
                <p:oleObj name="Equation" r:id="rId5" imgW="1638000" imgH="266400" progId="Equation.DSMT4">
                  <p:embed/>
                  <p:pic>
                    <p:nvPicPr>
                      <p:cNvPr id="0" name=""/>
                      <p:cNvPicPr/>
                      <p:nvPr/>
                    </p:nvPicPr>
                    <p:blipFill>
                      <a:blip r:embed="rId6"/>
                      <a:stretch>
                        <a:fillRect/>
                      </a:stretch>
                    </p:blipFill>
                    <p:spPr>
                      <a:xfrm>
                        <a:off x="6055043" y="3036464"/>
                        <a:ext cx="3451225" cy="561975"/>
                      </a:xfrm>
                      <a:prstGeom prst="rect">
                        <a:avLst/>
                      </a:prstGeom>
                    </p:spPr>
                  </p:pic>
                </p:oleObj>
              </mc:Fallback>
            </mc:AlternateContent>
          </a:graphicData>
        </a:graphic>
      </p:graphicFrame>
      <p:sp>
        <p:nvSpPr>
          <p:cNvPr id="11" name="TextBox 10"/>
          <p:cNvSpPr txBox="1"/>
          <p:nvPr/>
        </p:nvSpPr>
        <p:spPr>
          <a:xfrm>
            <a:off x="5676900" y="3857414"/>
            <a:ext cx="4879570" cy="461665"/>
          </a:xfrm>
          <a:prstGeom prst="rect">
            <a:avLst/>
          </a:prstGeom>
          <a:noFill/>
        </p:spPr>
        <p:txBody>
          <a:bodyPr wrap="square" rtlCol="0">
            <a:spAutoFit/>
          </a:bodyPr>
          <a:lstStyle/>
          <a:p>
            <a:r>
              <a:rPr lang="en-US" sz="2400" dirty="0" smtClean="0">
                <a:latin typeface="Times New Roman" panose="02020603050405020304" pitchFamily="18" charset="0"/>
                <a:cs typeface="Times New Roman" panose="02020603050405020304" pitchFamily="18" charset="0"/>
              </a:rPr>
              <a:t>The phase constant of </a:t>
            </a:r>
            <a:r>
              <a:rPr lang="en-US" sz="2400" i="1" dirty="0" smtClean="0">
                <a:latin typeface="Times New Roman" panose="02020603050405020304" pitchFamily="18" charset="0"/>
                <a:cs typeface="Times New Roman" panose="02020603050405020304" pitchFamily="18" charset="0"/>
              </a:rPr>
              <a:t>R</a:t>
            </a:r>
            <a:r>
              <a:rPr lang="en-US" sz="2400" dirty="0" smtClean="0">
                <a:latin typeface="Times New Roman" panose="02020603050405020304" pitchFamily="18" charset="0"/>
                <a:cs typeface="Times New Roman" panose="02020603050405020304" pitchFamily="18" charset="0"/>
              </a:rPr>
              <a:t> is found to be</a:t>
            </a:r>
            <a:endParaRPr lang="en-US" sz="2400" dirty="0">
              <a:latin typeface="Times New Roman" panose="02020603050405020304" pitchFamily="18" charset="0"/>
              <a:cs typeface="Times New Roman" panose="02020603050405020304" pitchFamily="18" charset="0"/>
            </a:endParaRPr>
          </a:p>
        </p:txBody>
      </p:sp>
      <p:graphicFrame>
        <p:nvGraphicFramePr>
          <p:cNvPr id="12" name="Object 11"/>
          <p:cNvGraphicFramePr>
            <a:graphicFrameLocks noChangeAspect="1"/>
          </p:cNvGraphicFramePr>
          <p:nvPr>
            <p:extLst>
              <p:ext uri="{D42A27DB-BD31-4B8C-83A1-F6EECF244321}">
                <p14:modId xmlns:p14="http://schemas.microsoft.com/office/powerpoint/2010/main" val="2834594410"/>
              </p:ext>
            </p:extLst>
          </p:nvPr>
        </p:nvGraphicFramePr>
        <p:xfrm>
          <a:off x="6126480" y="4496129"/>
          <a:ext cx="3693806" cy="951435"/>
        </p:xfrm>
        <a:graphic>
          <a:graphicData uri="http://schemas.openxmlformats.org/presentationml/2006/ole">
            <mc:AlternateContent xmlns:mc="http://schemas.openxmlformats.org/markup-compatibility/2006">
              <mc:Choice xmlns:v="urn:schemas-microsoft-com:vml" Requires="v">
                <p:oleObj spid="_x0000_s8344" name="Equation" r:id="rId7" imgW="1676160" imgH="431640" progId="Equation.DSMT4">
                  <p:embed/>
                </p:oleObj>
              </mc:Choice>
              <mc:Fallback>
                <p:oleObj name="Equation" r:id="rId7" imgW="1676160" imgH="431640" progId="Equation.DSMT4">
                  <p:embed/>
                  <p:pic>
                    <p:nvPicPr>
                      <p:cNvPr id="0" name=""/>
                      <p:cNvPicPr/>
                      <p:nvPr/>
                    </p:nvPicPr>
                    <p:blipFill>
                      <a:blip r:embed="rId8"/>
                      <a:stretch>
                        <a:fillRect/>
                      </a:stretch>
                    </p:blipFill>
                    <p:spPr>
                      <a:xfrm>
                        <a:off x="6126480" y="4496129"/>
                        <a:ext cx="3693806" cy="951435"/>
                      </a:xfrm>
                      <a:prstGeom prst="rect">
                        <a:avLst/>
                      </a:prstGeom>
                    </p:spPr>
                  </p:pic>
                </p:oleObj>
              </mc:Fallback>
            </mc:AlternateContent>
          </a:graphicData>
        </a:graphic>
      </p:graphicFrame>
      <p:cxnSp>
        <p:nvCxnSpPr>
          <p:cNvPr id="9" name="Straight Connector 8"/>
          <p:cNvCxnSpPr/>
          <p:nvPr/>
        </p:nvCxnSpPr>
        <p:spPr>
          <a:xfrm>
            <a:off x="964590" y="4971846"/>
            <a:ext cx="8708" cy="104503"/>
          </a:xfrm>
          <a:prstGeom prst="line">
            <a:avLst/>
          </a:prstGeom>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119078280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lstStyle/>
          <a:p>
            <a:pPr>
              <a:buFont typeface="Arial" panose="020B0604020202020204" pitchFamily="34" charset="0"/>
              <a:buChar char="•"/>
            </a:pPr>
            <a:r>
              <a:rPr lang="en-US" dirty="0" smtClean="0">
                <a:latin typeface="Times New Roman" panose="02020603050405020304" pitchFamily="18" charset="0"/>
                <a:cs typeface="Times New Roman" panose="02020603050405020304" pitchFamily="18" charset="0"/>
              </a:rPr>
              <a:t>Alternatively, the algebraic sum of the two harmonic functions can be written as </a:t>
            </a:r>
            <a:endParaRPr lang="en-US" dirty="0">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12"/>
          </p:nvPr>
        </p:nvSpPr>
        <p:spPr/>
        <p:txBody>
          <a:bodyPr/>
          <a:lstStyle/>
          <a:p>
            <a:fld id="{479E491B-4D2D-4E4B-A4D7-B4759C622CF9}" type="slidenum">
              <a:rPr lang="en-US" smtClean="0"/>
              <a:t>14</a:t>
            </a:fld>
            <a:endParaRPr lang="en-US"/>
          </a:p>
        </p:txBody>
      </p:sp>
      <p:sp>
        <p:nvSpPr>
          <p:cNvPr id="5" name="Title 1"/>
          <p:cNvSpPr txBox="1">
            <a:spLocks/>
          </p:cNvSpPr>
          <p:nvPr/>
        </p:nvSpPr>
        <p:spPr>
          <a:xfrm>
            <a:off x="1249680" y="217927"/>
            <a:ext cx="10058400" cy="1450757"/>
          </a:xfrm>
          <a:prstGeom prst="rect">
            <a:avLst/>
          </a:prstGeom>
        </p:spPr>
        <p:txBody>
          <a:bodyPr vert="horz" lIns="91440" tIns="45720" rIns="91440" bIns="45720" rtlCol="0" anchor="b">
            <a:normAutofit/>
          </a:bodyPr>
          <a:lstStyle>
            <a:lvl1pPr marL="0"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r>
              <a:rPr lang="en-US" b="1" dirty="0" smtClean="0">
                <a:latin typeface="Times New Roman" panose="02020603050405020304" pitchFamily="18" charset="0"/>
                <a:cs typeface="Times New Roman" panose="02020603050405020304" pitchFamily="18" charset="0"/>
              </a:rPr>
              <a:t>Two Simple Harmonic Vibrations in One Dimension (3)</a:t>
            </a:r>
            <a:endParaRPr lang="en-US" b="1" dirty="0">
              <a:latin typeface="Times New Roman" panose="02020603050405020304" pitchFamily="18" charset="0"/>
              <a:cs typeface="Times New Roman" panose="02020603050405020304" pitchFamily="18" charset="0"/>
            </a:endParaRPr>
          </a:p>
        </p:txBody>
      </p:sp>
      <p:graphicFrame>
        <p:nvGraphicFramePr>
          <p:cNvPr id="6" name="Object 5"/>
          <p:cNvGraphicFramePr>
            <a:graphicFrameLocks noChangeAspect="1"/>
          </p:cNvGraphicFramePr>
          <p:nvPr>
            <p:extLst>
              <p:ext uri="{D42A27DB-BD31-4B8C-83A1-F6EECF244321}">
                <p14:modId xmlns:p14="http://schemas.microsoft.com/office/powerpoint/2010/main" val="3839014014"/>
              </p:ext>
            </p:extLst>
          </p:nvPr>
        </p:nvGraphicFramePr>
        <p:xfrm>
          <a:off x="1798348" y="2171352"/>
          <a:ext cx="8656263" cy="3854442"/>
        </p:xfrm>
        <a:graphic>
          <a:graphicData uri="http://schemas.openxmlformats.org/presentationml/2006/ole">
            <mc:AlternateContent xmlns:mc="http://schemas.openxmlformats.org/markup-compatibility/2006">
              <mc:Choice xmlns:v="urn:schemas-microsoft-com:vml" Requires="v">
                <p:oleObj spid="_x0000_s17425" name="Equation" r:id="rId3" imgW="4419360" imgH="1968480" progId="Equation.DSMT4">
                  <p:embed/>
                </p:oleObj>
              </mc:Choice>
              <mc:Fallback>
                <p:oleObj name="Equation" r:id="rId3" imgW="4419360" imgH="1968480" progId="Equation.DSMT4">
                  <p:embed/>
                  <p:pic>
                    <p:nvPicPr>
                      <p:cNvPr id="0" name=""/>
                      <p:cNvPicPr/>
                      <p:nvPr/>
                    </p:nvPicPr>
                    <p:blipFill>
                      <a:blip r:embed="rId4"/>
                      <a:stretch>
                        <a:fillRect/>
                      </a:stretch>
                    </p:blipFill>
                    <p:spPr>
                      <a:xfrm>
                        <a:off x="1798348" y="2171352"/>
                        <a:ext cx="8656263" cy="3854442"/>
                      </a:xfrm>
                      <a:prstGeom prst="rect">
                        <a:avLst/>
                      </a:prstGeom>
                    </p:spPr>
                  </p:pic>
                </p:oleObj>
              </mc:Fallback>
            </mc:AlternateContent>
          </a:graphicData>
        </a:graphic>
      </p:graphicFrame>
    </p:spTree>
    <p:extLst>
      <p:ext uri="{BB962C8B-B14F-4D97-AF65-F5344CB8AC3E}">
        <p14:creationId xmlns:p14="http://schemas.microsoft.com/office/powerpoint/2010/main" val="205705527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latin typeface="Times New Roman" panose="02020603050405020304" pitchFamily="18" charset="0"/>
                <a:cs typeface="Times New Roman" panose="02020603050405020304" pitchFamily="18" charset="0"/>
              </a:rPr>
              <a:t>Example</a:t>
            </a:r>
            <a:endParaRPr lang="en-US" b="1"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757989" y="1845734"/>
            <a:ext cx="10397691" cy="1583266"/>
          </a:xfrm>
        </p:spPr>
        <p:txBody>
          <a:bodyPr>
            <a:normAutofit lnSpcReduction="10000"/>
          </a:bodyPr>
          <a:lstStyle/>
          <a:p>
            <a:r>
              <a:rPr lang="en-US" sz="2400" dirty="0" smtClean="0">
                <a:latin typeface="Times New Roman" panose="02020603050405020304" pitchFamily="18" charset="0"/>
                <a:cs typeface="Times New Roman" panose="02020603050405020304" pitchFamily="18" charset="0"/>
              </a:rPr>
              <a:t>The intensity of the pattern when light from two slits interferes will be seen to depend on the superposition of two simple harmonic oscillations of equal amplitude </a:t>
            </a:r>
            <a:r>
              <a:rPr lang="en-US" sz="2400" i="1" dirty="0" smtClean="0">
                <a:latin typeface="Times New Roman" panose="02020603050405020304" pitchFamily="18" charset="0"/>
                <a:cs typeface="Times New Roman" panose="02020603050405020304" pitchFamily="18" charset="0"/>
              </a:rPr>
              <a:t>a</a:t>
            </a:r>
            <a:r>
              <a:rPr lang="en-US" sz="2400" dirty="0" smtClean="0">
                <a:latin typeface="Times New Roman" panose="02020603050405020304" pitchFamily="18" charset="0"/>
                <a:cs typeface="Times New Roman" panose="02020603050405020304" pitchFamily="18" charset="0"/>
              </a:rPr>
              <a:t> and phase difference </a:t>
            </a:r>
            <a:r>
              <a:rPr lang="en-US" sz="2400" dirty="0" smtClean="0">
                <a:latin typeface="Times New Roman" panose="02020603050405020304" pitchFamily="18" charset="0"/>
                <a:cs typeface="Times New Roman" panose="02020603050405020304" pitchFamily="18" charset="0"/>
                <a:sym typeface="Symbol" panose="05050102010706020507" pitchFamily="18" charset="2"/>
              </a:rPr>
              <a:t>. If intensity I = total amplitude squared (R</a:t>
            </a:r>
            <a:r>
              <a:rPr lang="en-US" sz="2400" baseline="30000" dirty="0" smtClean="0">
                <a:latin typeface="Times New Roman" panose="02020603050405020304" pitchFamily="18" charset="0"/>
                <a:cs typeface="Times New Roman" panose="02020603050405020304" pitchFamily="18" charset="0"/>
                <a:sym typeface="Symbol" panose="05050102010706020507" pitchFamily="18" charset="2"/>
              </a:rPr>
              <a:t>2</a:t>
            </a:r>
            <a:r>
              <a:rPr lang="en-US" sz="2400" dirty="0" smtClean="0">
                <a:latin typeface="Times New Roman" panose="02020603050405020304" pitchFamily="18" charset="0"/>
                <a:cs typeface="Times New Roman" panose="02020603050405020304" pitchFamily="18" charset="0"/>
                <a:sym typeface="Symbol" panose="05050102010706020507" pitchFamily="18" charset="2"/>
              </a:rPr>
              <a:t>).</a:t>
            </a:r>
          </a:p>
          <a:p>
            <a:r>
              <a:rPr lang="en-US" sz="2400" dirty="0" smtClean="0">
                <a:latin typeface="Times New Roman" panose="02020603050405020304" pitchFamily="18" charset="0"/>
                <a:cs typeface="Times New Roman" panose="02020603050405020304" pitchFamily="18" charset="0"/>
                <a:sym typeface="Symbol" panose="05050102010706020507" pitchFamily="18" charset="2"/>
              </a:rPr>
              <a:t>Show that the </a:t>
            </a:r>
            <a:r>
              <a:rPr lang="en-US" sz="2400" b="1" dirty="0" smtClean="0">
                <a:latin typeface="Times New Roman" panose="02020603050405020304" pitchFamily="18" charset="0"/>
                <a:cs typeface="Times New Roman" panose="02020603050405020304" pitchFamily="18" charset="0"/>
                <a:sym typeface="Symbol" panose="05050102010706020507" pitchFamily="18" charset="2"/>
              </a:rPr>
              <a:t>maximum</a:t>
            </a:r>
            <a:r>
              <a:rPr lang="en-US" sz="2400" dirty="0" smtClean="0">
                <a:latin typeface="Times New Roman" panose="02020603050405020304" pitchFamily="18" charset="0"/>
                <a:cs typeface="Times New Roman" panose="02020603050405020304" pitchFamily="18" charset="0"/>
                <a:sym typeface="Symbol" panose="05050102010706020507" pitchFamily="18" charset="2"/>
              </a:rPr>
              <a:t> intensity is given by </a:t>
            </a:r>
            <a:endParaRPr lang="en-US" sz="2400" dirty="0">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12"/>
          </p:nvPr>
        </p:nvSpPr>
        <p:spPr/>
        <p:txBody>
          <a:bodyPr/>
          <a:lstStyle/>
          <a:p>
            <a:fld id="{479E491B-4D2D-4E4B-A4D7-B4759C622CF9}" type="slidenum">
              <a:rPr lang="en-US" smtClean="0"/>
              <a:t>15</a:t>
            </a:fld>
            <a:endParaRPr lang="en-US"/>
          </a:p>
        </p:txBody>
      </p:sp>
      <p:graphicFrame>
        <p:nvGraphicFramePr>
          <p:cNvPr id="5" name="Object 4"/>
          <p:cNvGraphicFramePr>
            <a:graphicFrameLocks noChangeAspect="1"/>
          </p:cNvGraphicFramePr>
          <p:nvPr>
            <p:extLst>
              <p:ext uri="{D42A27DB-BD31-4B8C-83A1-F6EECF244321}">
                <p14:modId xmlns:p14="http://schemas.microsoft.com/office/powerpoint/2010/main" val="3884367751"/>
              </p:ext>
            </p:extLst>
          </p:nvPr>
        </p:nvGraphicFramePr>
        <p:xfrm>
          <a:off x="3730625" y="3521075"/>
          <a:ext cx="3951288" cy="654050"/>
        </p:xfrm>
        <a:graphic>
          <a:graphicData uri="http://schemas.openxmlformats.org/presentationml/2006/ole">
            <mc:AlternateContent xmlns:mc="http://schemas.openxmlformats.org/markup-compatibility/2006">
              <mc:Choice xmlns:v="urn:schemas-microsoft-com:vml" Requires="v">
                <p:oleObj spid="_x0000_s9286" name="Equation" r:id="rId3" imgW="1612800" imgH="266400" progId="Equation.DSMT4">
                  <p:embed/>
                </p:oleObj>
              </mc:Choice>
              <mc:Fallback>
                <p:oleObj name="Equation" r:id="rId3" imgW="1612800" imgH="266400" progId="Equation.DSMT4">
                  <p:embed/>
                  <p:pic>
                    <p:nvPicPr>
                      <p:cNvPr id="0" name=""/>
                      <p:cNvPicPr/>
                      <p:nvPr/>
                    </p:nvPicPr>
                    <p:blipFill>
                      <a:blip r:embed="rId4"/>
                      <a:stretch>
                        <a:fillRect/>
                      </a:stretch>
                    </p:blipFill>
                    <p:spPr>
                      <a:xfrm>
                        <a:off x="3730625" y="3521075"/>
                        <a:ext cx="3951288" cy="654050"/>
                      </a:xfrm>
                      <a:prstGeom prst="rect">
                        <a:avLst/>
                      </a:prstGeom>
                    </p:spPr>
                  </p:pic>
                </p:oleObj>
              </mc:Fallback>
            </mc:AlternateContent>
          </a:graphicData>
        </a:graphic>
      </p:graphicFrame>
    </p:spTree>
    <p:extLst>
      <p:ext uri="{BB962C8B-B14F-4D97-AF65-F5344CB8AC3E}">
        <p14:creationId xmlns:p14="http://schemas.microsoft.com/office/powerpoint/2010/main" val="383692586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479E491B-4D2D-4E4B-A4D7-B4759C622CF9}" type="slidenum">
              <a:rPr lang="en-US" smtClean="0"/>
              <a:t>16</a:t>
            </a:fld>
            <a:endParaRPr lang="en-US"/>
          </a:p>
        </p:txBody>
      </p:sp>
      <p:sp>
        <p:nvSpPr>
          <p:cNvPr id="5" name="TextBox 4"/>
          <p:cNvSpPr txBox="1"/>
          <p:nvPr/>
        </p:nvSpPr>
        <p:spPr>
          <a:xfrm>
            <a:off x="517358" y="276726"/>
            <a:ext cx="8987589" cy="369332"/>
          </a:xfrm>
          <a:prstGeom prst="rect">
            <a:avLst/>
          </a:prstGeom>
          <a:noFill/>
        </p:spPr>
        <p:txBody>
          <a:bodyPr wrap="square" rtlCol="0">
            <a:spAutoFit/>
          </a:bodyPr>
          <a:lstStyle/>
          <a:p>
            <a:r>
              <a:rPr lang="en-US" dirty="0" smtClean="0">
                <a:latin typeface="Times New Roman" panose="02020603050405020304" pitchFamily="18" charset="0"/>
                <a:cs typeface="Times New Roman" panose="02020603050405020304" pitchFamily="18" charset="0"/>
              </a:rPr>
              <a:t>Suppose the electric field from each slit is given as </a:t>
            </a:r>
            <a:endParaRPr lang="en-US" dirty="0">
              <a:latin typeface="Times New Roman" panose="02020603050405020304" pitchFamily="18" charset="0"/>
              <a:cs typeface="Times New Roman" panose="02020603050405020304" pitchFamily="18" charset="0"/>
            </a:endParaRPr>
          </a:p>
        </p:txBody>
      </p:sp>
      <p:graphicFrame>
        <p:nvGraphicFramePr>
          <p:cNvPr id="6" name="Object 5"/>
          <p:cNvGraphicFramePr>
            <a:graphicFrameLocks noChangeAspect="1"/>
          </p:cNvGraphicFramePr>
          <p:nvPr>
            <p:extLst>
              <p:ext uri="{D42A27DB-BD31-4B8C-83A1-F6EECF244321}">
                <p14:modId xmlns:p14="http://schemas.microsoft.com/office/powerpoint/2010/main" val="1287087388"/>
              </p:ext>
            </p:extLst>
          </p:nvPr>
        </p:nvGraphicFramePr>
        <p:xfrm>
          <a:off x="5943126" y="276726"/>
          <a:ext cx="4813792" cy="514844"/>
        </p:xfrm>
        <a:graphic>
          <a:graphicData uri="http://schemas.openxmlformats.org/presentationml/2006/ole">
            <mc:AlternateContent xmlns:mc="http://schemas.openxmlformats.org/markup-compatibility/2006">
              <mc:Choice xmlns:v="urn:schemas-microsoft-com:vml" Requires="v">
                <p:oleObj spid="_x0000_s18460" name="Equation" r:id="rId3" imgW="2374560" imgH="253800" progId="Equation.DSMT4">
                  <p:embed/>
                </p:oleObj>
              </mc:Choice>
              <mc:Fallback>
                <p:oleObj name="Equation" r:id="rId3" imgW="2374560" imgH="253800" progId="Equation.DSMT4">
                  <p:embed/>
                  <p:pic>
                    <p:nvPicPr>
                      <p:cNvPr id="0" name=""/>
                      <p:cNvPicPr/>
                      <p:nvPr/>
                    </p:nvPicPr>
                    <p:blipFill>
                      <a:blip r:embed="rId4"/>
                      <a:stretch>
                        <a:fillRect/>
                      </a:stretch>
                    </p:blipFill>
                    <p:spPr>
                      <a:xfrm>
                        <a:off x="5943126" y="276726"/>
                        <a:ext cx="4813792" cy="514844"/>
                      </a:xfrm>
                      <a:prstGeom prst="rect">
                        <a:avLst/>
                      </a:prstGeom>
                    </p:spPr>
                  </p:pic>
                </p:oleObj>
              </mc:Fallback>
            </mc:AlternateContent>
          </a:graphicData>
        </a:graphic>
      </p:graphicFrame>
      <p:graphicFrame>
        <p:nvGraphicFramePr>
          <p:cNvPr id="7" name="Object 6"/>
          <p:cNvGraphicFramePr>
            <a:graphicFrameLocks noChangeAspect="1"/>
          </p:cNvGraphicFramePr>
          <p:nvPr>
            <p:extLst>
              <p:ext uri="{D42A27DB-BD31-4B8C-83A1-F6EECF244321}">
                <p14:modId xmlns:p14="http://schemas.microsoft.com/office/powerpoint/2010/main" val="176240419"/>
              </p:ext>
            </p:extLst>
          </p:nvPr>
        </p:nvGraphicFramePr>
        <p:xfrm>
          <a:off x="1739606" y="1247823"/>
          <a:ext cx="8407040" cy="4566124"/>
        </p:xfrm>
        <a:graphic>
          <a:graphicData uri="http://schemas.openxmlformats.org/presentationml/2006/ole">
            <mc:AlternateContent xmlns:mc="http://schemas.openxmlformats.org/markup-compatibility/2006">
              <mc:Choice xmlns:v="urn:schemas-microsoft-com:vml" Requires="v">
                <p:oleObj spid="_x0000_s18461" name="Equation" r:id="rId5" imgW="3974760" imgH="2158920" progId="Equation.DSMT4">
                  <p:embed/>
                </p:oleObj>
              </mc:Choice>
              <mc:Fallback>
                <p:oleObj name="Equation" r:id="rId5" imgW="3974760" imgH="2158920" progId="Equation.DSMT4">
                  <p:embed/>
                  <p:pic>
                    <p:nvPicPr>
                      <p:cNvPr id="0" name=""/>
                      <p:cNvPicPr/>
                      <p:nvPr/>
                    </p:nvPicPr>
                    <p:blipFill>
                      <a:blip r:embed="rId6"/>
                      <a:stretch>
                        <a:fillRect/>
                      </a:stretch>
                    </p:blipFill>
                    <p:spPr>
                      <a:xfrm>
                        <a:off x="1739606" y="1247823"/>
                        <a:ext cx="8407040" cy="4566124"/>
                      </a:xfrm>
                      <a:prstGeom prst="rect">
                        <a:avLst/>
                      </a:prstGeom>
                    </p:spPr>
                  </p:pic>
                </p:oleObj>
              </mc:Fallback>
            </mc:AlternateContent>
          </a:graphicData>
        </a:graphic>
      </p:graphicFrame>
      <p:sp>
        <p:nvSpPr>
          <p:cNvPr id="8" name="Rectangle 7"/>
          <p:cNvSpPr/>
          <p:nvPr/>
        </p:nvSpPr>
        <p:spPr>
          <a:xfrm>
            <a:off x="1542197" y="1146412"/>
            <a:ext cx="8802806" cy="4844955"/>
          </a:xfrm>
          <a:prstGeom prst="rect">
            <a:avLst/>
          </a:prstGeom>
          <a:solidFill>
            <a:schemeClr val="bg1"/>
          </a:solidFill>
          <a:ln>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4486121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a:bodyPr>
          <a:lstStyle/>
          <a:p>
            <a:pPr>
              <a:buFont typeface="Arial" panose="020B0604020202020204" pitchFamily="34" charset="0"/>
              <a:buChar char="•"/>
            </a:pPr>
            <a:r>
              <a:rPr lang="en-US" sz="2400" dirty="0" smtClean="0">
                <a:latin typeface="Times New Roman" panose="02020603050405020304" pitchFamily="18" charset="0"/>
                <a:cs typeface="Times New Roman" panose="02020603050405020304" pitchFamily="18" charset="0"/>
              </a:rPr>
              <a:t>Consider two vibrations of equal amplitudes but different frequencies,</a:t>
            </a:r>
            <a:endParaRPr lang="en-US" sz="2400" dirty="0">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12"/>
          </p:nvPr>
        </p:nvSpPr>
        <p:spPr/>
        <p:txBody>
          <a:bodyPr/>
          <a:lstStyle/>
          <a:p>
            <a:fld id="{479E491B-4D2D-4E4B-A4D7-B4759C622CF9}" type="slidenum">
              <a:rPr lang="en-US" smtClean="0"/>
              <a:t>17</a:t>
            </a:fld>
            <a:endParaRPr lang="en-US"/>
          </a:p>
        </p:txBody>
      </p:sp>
      <p:sp>
        <p:nvSpPr>
          <p:cNvPr id="5" name="Title 1"/>
          <p:cNvSpPr txBox="1">
            <a:spLocks/>
          </p:cNvSpPr>
          <p:nvPr/>
        </p:nvSpPr>
        <p:spPr>
          <a:xfrm>
            <a:off x="1249680" y="439003"/>
            <a:ext cx="10058400" cy="1450757"/>
          </a:xfrm>
          <a:prstGeom prst="rect">
            <a:avLst/>
          </a:prstGeom>
        </p:spPr>
        <p:txBody>
          <a:bodyPr vert="horz" lIns="91440" tIns="45720" rIns="91440" bIns="45720" rtlCol="0" anchor="b">
            <a:normAutofit/>
          </a:bodyPr>
          <a:lstStyle>
            <a:lvl1pPr marL="0"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r>
              <a:rPr lang="en-US" b="1" dirty="0" smtClean="0">
                <a:latin typeface="Times New Roman" panose="02020603050405020304" pitchFamily="18" charset="0"/>
                <a:cs typeface="Times New Roman" panose="02020603050405020304" pitchFamily="18" charset="0"/>
              </a:rPr>
              <a:t>Two Simple Harmonic Vibrations in One Dimension (4)</a:t>
            </a:r>
            <a:endParaRPr lang="en-US" b="1" dirty="0">
              <a:latin typeface="Times New Roman" panose="02020603050405020304" pitchFamily="18" charset="0"/>
              <a:cs typeface="Times New Roman" panose="02020603050405020304" pitchFamily="18" charset="0"/>
            </a:endParaRPr>
          </a:p>
        </p:txBody>
      </p:sp>
      <p:graphicFrame>
        <p:nvGraphicFramePr>
          <p:cNvPr id="6" name="Object 5"/>
          <p:cNvGraphicFramePr>
            <a:graphicFrameLocks noChangeAspect="1"/>
          </p:cNvGraphicFramePr>
          <p:nvPr>
            <p:extLst>
              <p:ext uri="{D42A27DB-BD31-4B8C-83A1-F6EECF244321}">
                <p14:modId xmlns:p14="http://schemas.microsoft.com/office/powerpoint/2010/main" val="3867604525"/>
              </p:ext>
            </p:extLst>
          </p:nvPr>
        </p:nvGraphicFramePr>
        <p:xfrm>
          <a:off x="2527300" y="2322512"/>
          <a:ext cx="5667194" cy="573087"/>
        </p:xfrm>
        <a:graphic>
          <a:graphicData uri="http://schemas.openxmlformats.org/presentationml/2006/ole">
            <mc:AlternateContent xmlns:mc="http://schemas.openxmlformats.org/markup-compatibility/2006">
              <mc:Choice xmlns:v="urn:schemas-microsoft-com:vml" Requires="v">
                <p:oleObj spid="_x0000_s10374" name="Equation" r:id="rId3" imgW="2260440" imgH="228600" progId="Equation.DSMT4">
                  <p:embed/>
                </p:oleObj>
              </mc:Choice>
              <mc:Fallback>
                <p:oleObj name="Equation" r:id="rId3" imgW="2260440" imgH="228600" progId="Equation.DSMT4">
                  <p:embed/>
                  <p:pic>
                    <p:nvPicPr>
                      <p:cNvPr id="0" name=""/>
                      <p:cNvPicPr/>
                      <p:nvPr/>
                    </p:nvPicPr>
                    <p:blipFill>
                      <a:blip r:embed="rId4"/>
                      <a:stretch>
                        <a:fillRect/>
                      </a:stretch>
                    </p:blipFill>
                    <p:spPr>
                      <a:xfrm>
                        <a:off x="2527300" y="2322512"/>
                        <a:ext cx="5667194" cy="573087"/>
                      </a:xfrm>
                      <a:prstGeom prst="rect">
                        <a:avLst/>
                      </a:prstGeom>
                    </p:spPr>
                  </p:pic>
                </p:oleObj>
              </mc:Fallback>
            </mc:AlternateContent>
          </a:graphicData>
        </a:graphic>
      </p:graphicFrame>
      <p:sp>
        <p:nvSpPr>
          <p:cNvPr id="7" name="TextBox 6"/>
          <p:cNvSpPr txBox="1"/>
          <p:nvPr/>
        </p:nvSpPr>
        <p:spPr>
          <a:xfrm>
            <a:off x="2049780" y="3003973"/>
            <a:ext cx="8650778" cy="461665"/>
          </a:xfrm>
          <a:prstGeom prst="rect">
            <a:avLst/>
          </a:prstGeom>
          <a:noFill/>
        </p:spPr>
        <p:txBody>
          <a:bodyPr wrap="square" rtlCol="0">
            <a:spAutoFit/>
          </a:bodyPr>
          <a:lstStyle/>
          <a:p>
            <a:pPr marL="285750" indent="-285750">
              <a:buFont typeface="Arial" panose="020B0604020202020204" pitchFamily="34" charset="0"/>
              <a:buChar char="•"/>
            </a:pPr>
            <a:r>
              <a:rPr lang="en-US" sz="2400" dirty="0" smtClean="0">
                <a:latin typeface="Times New Roman" panose="02020603050405020304" pitchFamily="18" charset="0"/>
                <a:cs typeface="Times New Roman" panose="02020603050405020304" pitchFamily="18" charset="0"/>
              </a:rPr>
              <a:t>The resulting displacement is given by</a:t>
            </a:r>
            <a:endParaRPr lang="en-US" sz="2400" dirty="0">
              <a:latin typeface="Times New Roman" panose="02020603050405020304" pitchFamily="18" charset="0"/>
              <a:cs typeface="Times New Roman" panose="02020603050405020304" pitchFamily="18" charset="0"/>
            </a:endParaRPr>
          </a:p>
        </p:txBody>
      </p:sp>
      <p:graphicFrame>
        <p:nvGraphicFramePr>
          <p:cNvPr id="8" name="Object 7"/>
          <p:cNvGraphicFramePr>
            <a:graphicFrameLocks noChangeAspect="1"/>
          </p:cNvGraphicFramePr>
          <p:nvPr>
            <p:extLst>
              <p:ext uri="{D42A27DB-BD31-4B8C-83A1-F6EECF244321}">
                <p14:modId xmlns:p14="http://schemas.microsoft.com/office/powerpoint/2010/main" val="1266317282"/>
              </p:ext>
            </p:extLst>
          </p:nvPr>
        </p:nvGraphicFramePr>
        <p:xfrm>
          <a:off x="1757680" y="3650104"/>
          <a:ext cx="6940550" cy="1049337"/>
        </p:xfrm>
        <a:graphic>
          <a:graphicData uri="http://schemas.openxmlformats.org/presentationml/2006/ole">
            <mc:AlternateContent xmlns:mc="http://schemas.openxmlformats.org/markup-compatibility/2006">
              <mc:Choice xmlns:v="urn:schemas-microsoft-com:vml" Requires="v">
                <p:oleObj spid="_x0000_s10375" name="Equation" r:id="rId5" imgW="2768400" imgH="419040" progId="Equation.DSMT4">
                  <p:embed/>
                </p:oleObj>
              </mc:Choice>
              <mc:Fallback>
                <p:oleObj name="Equation" r:id="rId5" imgW="2768400" imgH="419040" progId="Equation.DSMT4">
                  <p:embed/>
                  <p:pic>
                    <p:nvPicPr>
                      <p:cNvPr id="0" name=""/>
                      <p:cNvPicPr/>
                      <p:nvPr/>
                    </p:nvPicPr>
                    <p:blipFill>
                      <a:blip r:embed="rId6"/>
                      <a:stretch>
                        <a:fillRect/>
                      </a:stretch>
                    </p:blipFill>
                    <p:spPr>
                      <a:xfrm>
                        <a:off x="1757680" y="3650104"/>
                        <a:ext cx="6940550" cy="1049337"/>
                      </a:xfrm>
                      <a:prstGeom prst="rect">
                        <a:avLst/>
                      </a:prstGeom>
                    </p:spPr>
                  </p:pic>
                </p:oleObj>
              </mc:Fallback>
            </mc:AlternateContent>
          </a:graphicData>
        </a:graphic>
      </p:graphicFrame>
      <p:sp>
        <p:nvSpPr>
          <p:cNvPr id="9" name="TextBox 8"/>
          <p:cNvSpPr txBox="1"/>
          <p:nvPr/>
        </p:nvSpPr>
        <p:spPr>
          <a:xfrm>
            <a:off x="2214880" y="4728535"/>
            <a:ext cx="8650778" cy="461665"/>
          </a:xfrm>
          <a:prstGeom prst="rect">
            <a:avLst/>
          </a:prstGeom>
          <a:noFill/>
        </p:spPr>
        <p:txBody>
          <a:bodyPr wrap="square" rtlCol="0">
            <a:spAutoFit/>
          </a:bodyPr>
          <a:lstStyle/>
          <a:p>
            <a:pPr marL="285750" indent="-285750">
              <a:buFont typeface="Arial" panose="020B0604020202020204" pitchFamily="34" charset="0"/>
              <a:buChar char="•"/>
            </a:pPr>
            <a:r>
              <a:rPr lang="en-US" sz="2400" dirty="0" smtClean="0">
                <a:latin typeface="Times New Roman" panose="02020603050405020304" pitchFamily="18" charset="0"/>
                <a:cs typeface="Times New Roman" panose="02020603050405020304" pitchFamily="18" charset="0"/>
                <a:sym typeface="Symbol" panose="05050102010706020507" pitchFamily="18" charset="2"/>
              </a:rPr>
              <a:t></a:t>
            </a:r>
            <a:r>
              <a:rPr lang="en-US" sz="2400" baseline="-25000" dirty="0" smtClean="0">
                <a:latin typeface="Times New Roman" panose="02020603050405020304" pitchFamily="18" charset="0"/>
                <a:cs typeface="Times New Roman" panose="02020603050405020304" pitchFamily="18" charset="0"/>
                <a:sym typeface="Symbol" panose="05050102010706020507" pitchFamily="18" charset="2"/>
              </a:rPr>
              <a:t>2</a:t>
            </a:r>
            <a:r>
              <a:rPr lang="en-US" sz="2400" dirty="0" smtClean="0">
                <a:latin typeface="Times New Roman" panose="02020603050405020304" pitchFamily="18" charset="0"/>
                <a:cs typeface="Times New Roman" panose="02020603050405020304" pitchFamily="18" charset="0"/>
                <a:sym typeface="Symbol" panose="05050102010706020507" pitchFamily="18" charset="2"/>
              </a:rPr>
              <a:t> - </a:t>
            </a:r>
            <a:r>
              <a:rPr lang="en-US" sz="2400" baseline="-25000" dirty="0" smtClean="0">
                <a:latin typeface="Times New Roman" panose="02020603050405020304" pitchFamily="18" charset="0"/>
                <a:cs typeface="Times New Roman" panose="02020603050405020304" pitchFamily="18" charset="0"/>
                <a:sym typeface="Symbol" panose="05050102010706020507" pitchFamily="18" charset="2"/>
              </a:rPr>
              <a:t>1</a:t>
            </a:r>
            <a:r>
              <a:rPr lang="en-US" sz="2400" dirty="0" smtClean="0">
                <a:latin typeface="Times New Roman" panose="02020603050405020304" pitchFamily="18" charset="0"/>
                <a:cs typeface="Times New Roman" panose="02020603050405020304" pitchFamily="18" charset="0"/>
                <a:sym typeface="Symbol" panose="05050102010706020507" pitchFamily="18" charset="2"/>
              </a:rPr>
              <a:t> is the beat frequency.</a:t>
            </a:r>
            <a:endParaRPr lang="en-US"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38001565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97280" y="286604"/>
            <a:ext cx="10058400" cy="654622"/>
          </a:xfrm>
        </p:spPr>
        <p:txBody>
          <a:bodyPr>
            <a:noAutofit/>
          </a:bodyPr>
          <a:lstStyle/>
          <a:p>
            <a:r>
              <a:rPr lang="en-US" sz="3200" dirty="0" smtClean="0">
                <a:latin typeface="Times New Roman" panose="02020603050405020304" pitchFamily="18" charset="0"/>
                <a:cs typeface="Times New Roman" panose="02020603050405020304" pitchFamily="18" charset="0"/>
              </a:rPr>
              <a:t>Superposition of two simple harmonic displacements with slightly different frequencies</a:t>
            </a:r>
            <a:endParaRPr lang="en-US" sz="3200"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p:txBody>
          <a:bodyPr/>
          <a:lstStyle/>
          <a:p>
            <a:endParaRPr lang="en-US"/>
          </a:p>
        </p:txBody>
      </p:sp>
      <p:sp>
        <p:nvSpPr>
          <p:cNvPr id="4" name="Slide Number Placeholder 3"/>
          <p:cNvSpPr>
            <a:spLocks noGrp="1"/>
          </p:cNvSpPr>
          <p:nvPr>
            <p:ph type="sldNum" sz="quarter" idx="12"/>
          </p:nvPr>
        </p:nvSpPr>
        <p:spPr/>
        <p:txBody>
          <a:bodyPr/>
          <a:lstStyle/>
          <a:p>
            <a:fld id="{479E491B-4D2D-4E4B-A4D7-B4759C622CF9}" type="slidenum">
              <a:rPr lang="en-US" smtClean="0"/>
              <a:t>18</a:t>
            </a:fld>
            <a:endParaRPr lang="en-US"/>
          </a:p>
        </p:txBody>
      </p:sp>
      <p:pic>
        <p:nvPicPr>
          <p:cNvPr id="5" name="Picture 4"/>
          <p:cNvPicPr>
            <a:picLocks noChangeAspect="1"/>
          </p:cNvPicPr>
          <p:nvPr/>
        </p:nvPicPr>
        <p:blipFill>
          <a:blip r:embed="rId2"/>
          <a:stretch>
            <a:fillRect/>
          </a:stretch>
        </p:blipFill>
        <p:spPr>
          <a:xfrm>
            <a:off x="723775" y="1127388"/>
            <a:ext cx="8098510" cy="4927869"/>
          </a:xfrm>
          <a:prstGeom prst="rect">
            <a:avLst/>
          </a:prstGeom>
        </p:spPr>
      </p:pic>
      <p:sp>
        <p:nvSpPr>
          <p:cNvPr id="6" name="TextBox 5"/>
          <p:cNvSpPr txBox="1"/>
          <p:nvPr/>
        </p:nvSpPr>
        <p:spPr>
          <a:xfrm>
            <a:off x="9195790" y="2991157"/>
            <a:ext cx="2770496" cy="1323439"/>
          </a:xfrm>
          <a:prstGeom prst="rect">
            <a:avLst/>
          </a:prstGeom>
          <a:solidFill>
            <a:srgbClr val="FFFF00"/>
          </a:solidFill>
        </p:spPr>
        <p:txBody>
          <a:bodyPr wrap="square" rtlCol="0">
            <a:spAutoFit/>
          </a:bodyPr>
          <a:lstStyle/>
          <a:p>
            <a:r>
              <a:rPr lang="en-US" sz="2000" dirty="0" smtClean="0">
                <a:latin typeface="Times New Roman" panose="02020603050405020304" pitchFamily="18" charset="0"/>
                <a:cs typeface="Times New Roman" panose="02020603050405020304" pitchFamily="18" charset="0"/>
              </a:rPr>
              <a:t>The displacement graph shows the amplitude modulation of the high frequency components</a:t>
            </a:r>
            <a:endParaRPr lang="en-US" sz="20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3505241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latin typeface="Times New Roman" panose="02020603050405020304" pitchFamily="18" charset="0"/>
                <a:cs typeface="Times New Roman" panose="02020603050405020304" pitchFamily="18" charset="0"/>
              </a:rPr>
              <a:t>Superposition of two perpendicular simple harmonic vibrations (1)</a:t>
            </a:r>
            <a:endParaRPr lang="en-US" b="1"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p:txBody>
          <a:bodyPr>
            <a:normAutofit/>
          </a:bodyPr>
          <a:lstStyle/>
          <a:p>
            <a:r>
              <a:rPr lang="en-US" sz="2400" b="1" dirty="0" smtClean="0">
                <a:latin typeface="Times New Roman" panose="02020603050405020304" pitchFamily="18" charset="0"/>
                <a:cs typeface="Times New Roman" panose="02020603050405020304" pitchFamily="18" charset="0"/>
              </a:rPr>
              <a:t>(1) Vibrations Having Equal Frequencies</a:t>
            </a:r>
          </a:p>
          <a:p>
            <a:pPr marL="201168" lvl="1" indent="0">
              <a:buNone/>
            </a:pPr>
            <a:r>
              <a:rPr lang="en-US" sz="2200" b="1" dirty="0">
                <a:latin typeface="Times New Roman" panose="02020603050405020304" pitchFamily="18" charset="0"/>
                <a:cs typeface="Times New Roman" panose="02020603050405020304" pitchFamily="18" charset="0"/>
              </a:rPr>
              <a:t> </a:t>
            </a:r>
            <a:r>
              <a:rPr lang="en-US" sz="2200" b="1" dirty="0" smtClean="0">
                <a:latin typeface="Times New Roman" panose="02020603050405020304" pitchFamily="18" charset="0"/>
                <a:cs typeface="Times New Roman" panose="02020603050405020304" pitchFamily="18" charset="0"/>
              </a:rPr>
              <a:t>     </a:t>
            </a:r>
            <a:r>
              <a:rPr lang="en-US" sz="2200" dirty="0" smtClean="0">
                <a:latin typeface="Times New Roman" panose="02020603050405020304" pitchFamily="18" charset="0"/>
                <a:cs typeface="Times New Roman" panose="02020603050405020304" pitchFamily="18" charset="0"/>
              </a:rPr>
              <a:t>Two displacements in x and y axis</a:t>
            </a:r>
            <a:endParaRPr lang="en-US" sz="2200" dirty="0">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12"/>
          </p:nvPr>
        </p:nvSpPr>
        <p:spPr/>
        <p:txBody>
          <a:bodyPr/>
          <a:lstStyle/>
          <a:p>
            <a:fld id="{479E491B-4D2D-4E4B-A4D7-B4759C622CF9}" type="slidenum">
              <a:rPr lang="en-US" smtClean="0"/>
              <a:t>19</a:t>
            </a:fld>
            <a:endParaRPr lang="en-US"/>
          </a:p>
        </p:txBody>
      </p:sp>
      <p:graphicFrame>
        <p:nvGraphicFramePr>
          <p:cNvPr id="5" name="Object 4"/>
          <p:cNvGraphicFramePr>
            <a:graphicFrameLocks noChangeAspect="1"/>
          </p:cNvGraphicFramePr>
          <p:nvPr>
            <p:extLst>
              <p:ext uri="{D42A27DB-BD31-4B8C-83A1-F6EECF244321}">
                <p14:modId xmlns:p14="http://schemas.microsoft.com/office/powerpoint/2010/main" val="580531214"/>
              </p:ext>
            </p:extLst>
          </p:nvPr>
        </p:nvGraphicFramePr>
        <p:xfrm>
          <a:off x="2054225" y="2763838"/>
          <a:ext cx="6191250" cy="522287"/>
        </p:xfrm>
        <a:graphic>
          <a:graphicData uri="http://schemas.openxmlformats.org/presentationml/2006/ole">
            <mc:AlternateContent xmlns:mc="http://schemas.openxmlformats.org/markup-compatibility/2006">
              <mc:Choice xmlns:v="urn:schemas-microsoft-com:vml" Requires="v">
                <p:oleObj spid="_x0000_s11392" name="Equation" r:id="rId3" imgW="2501640" imgH="253800" progId="Equation.DSMT4">
                  <p:embed/>
                </p:oleObj>
              </mc:Choice>
              <mc:Fallback>
                <p:oleObj name="Equation" r:id="rId3" imgW="2501640" imgH="253800" progId="Equation.DSMT4">
                  <p:embed/>
                  <p:pic>
                    <p:nvPicPr>
                      <p:cNvPr id="0" name=""/>
                      <p:cNvPicPr/>
                      <p:nvPr/>
                    </p:nvPicPr>
                    <p:blipFill>
                      <a:blip r:embed="rId4"/>
                      <a:stretch>
                        <a:fillRect/>
                      </a:stretch>
                    </p:blipFill>
                    <p:spPr>
                      <a:xfrm>
                        <a:off x="2054225" y="2763838"/>
                        <a:ext cx="6191250" cy="522287"/>
                      </a:xfrm>
                      <a:prstGeom prst="rect">
                        <a:avLst/>
                      </a:prstGeom>
                    </p:spPr>
                  </p:pic>
                </p:oleObj>
              </mc:Fallback>
            </mc:AlternateContent>
          </a:graphicData>
        </a:graphic>
      </p:graphicFrame>
      <p:sp>
        <p:nvSpPr>
          <p:cNvPr id="6" name="TextBox 5"/>
          <p:cNvSpPr txBox="1"/>
          <p:nvPr/>
        </p:nvSpPr>
        <p:spPr>
          <a:xfrm>
            <a:off x="1097280" y="3511398"/>
            <a:ext cx="9115426" cy="830997"/>
          </a:xfrm>
          <a:prstGeom prst="rect">
            <a:avLst/>
          </a:prstGeom>
          <a:noFill/>
        </p:spPr>
        <p:txBody>
          <a:bodyPr wrap="square" rtlCol="0">
            <a:spAutoFit/>
          </a:bodyPr>
          <a:lstStyle/>
          <a:p>
            <a:r>
              <a:rPr lang="en-US" sz="2400" dirty="0" smtClean="0">
                <a:latin typeface="Times New Roman" panose="02020603050405020304" pitchFamily="18" charset="0"/>
                <a:cs typeface="Times New Roman" panose="02020603050405020304" pitchFamily="18" charset="0"/>
              </a:rPr>
              <a:t>An expression, </a:t>
            </a:r>
            <a:r>
              <a:rPr lang="en-US" sz="2400" b="1" dirty="0" smtClean="0">
                <a:latin typeface="Times New Roman" panose="02020603050405020304" pitchFamily="18" charset="0"/>
                <a:cs typeface="Times New Roman" panose="02020603050405020304" pitchFamily="18" charset="0"/>
              </a:rPr>
              <a:t>which is the general equation for an ellipse</a:t>
            </a:r>
            <a:r>
              <a:rPr lang="en-US" sz="2400" dirty="0" smtClean="0">
                <a:latin typeface="Times New Roman" panose="02020603050405020304" pitchFamily="18" charset="0"/>
                <a:cs typeface="Times New Roman" panose="02020603050405020304" pitchFamily="18" charset="0"/>
              </a:rPr>
              <a:t>, involving only x and y and the constants </a:t>
            </a:r>
            <a:r>
              <a:rPr lang="en-US" sz="2400" dirty="0" smtClean="0">
                <a:latin typeface="Times New Roman" panose="02020603050405020304" pitchFamily="18" charset="0"/>
                <a:cs typeface="Times New Roman" panose="02020603050405020304" pitchFamily="18" charset="0"/>
                <a:sym typeface="Symbol" panose="05050102010706020507" pitchFamily="18" charset="2"/>
              </a:rPr>
              <a:t></a:t>
            </a:r>
            <a:r>
              <a:rPr lang="en-US" sz="2400" baseline="-25000" dirty="0" smtClean="0">
                <a:latin typeface="Times New Roman" panose="02020603050405020304" pitchFamily="18" charset="0"/>
                <a:cs typeface="Times New Roman" panose="02020603050405020304" pitchFamily="18" charset="0"/>
                <a:sym typeface="Symbol" panose="05050102010706020507" pitchFamily="18" charset="2"/>
              </a:rPr>
              <a:t>1</a:t>
            </a:r>
            <a:r>
              <a:rPr lang="en-US" sz="2400" dirty="0" smtClean="0">
                <a:latin typeface="Times New Roman" panose="02020603050405020304" pitchFamily="18" charset="0"/>
                <a:cs typeface="Times New Roman" panose="02020603050405020304" pitchFamily="18" charset="0"/>
                <a:sym typeface="Symbol" panose="05050102010706020507" pitchFamily="18" charset="2"/>
              </a:rPr>
              <a:t> and </a:t>
            </a:r>
            <a:r>
              <a:rPr lang="en-US" sz="2400" baseline="-25000" dirty="0" smtClean="0">
                <a:latin typeface="Times New Roman" panose="02020603050405020304" pitchFamily="18" charset="0"/>
                <a:cs typeface="Times New Roman" panose="02020603050405020304" pitchFamily="18" charset="0"/>
                <a:sym typeface="Symbol" panose="05050102010706020507" pitchFamily="18" charset="2"/>
              </a:rPr>
              <a:t>2</a:t>
            </a:r>
            <a:endParaRPr lang="en-US" sz="2400" baseline="-25000" dirty="0">
              <a:latin typeface="Times New Roman" panose="02020603050405020304" pitchFamily="18" charset="0"/>
              <a:cs typeface="Times New Roman" panose="02020603050405020304" pitchFamily="18" charset="0"/>
            </a:endParaRPr>
          </a:p>
        </p:txBody>
      </p:sp>
      <p:graphicFrame>
        <p:nvGraphicFramePr>
          <p:cNvPr id="7" name="Object 6"/>
          <p:cNvGraphicFramePr>
            <a:graphicFrameLocks noChangeAspect="1"/>
          </p:cNvGraphicFramePr>
          <p:nvPr>
            <p:extLst>
              <p:ext uri="{D42A27DB-BD31-4B8C-83A1-F6EECF244321}">
                <p14:modId xmlns:p14="http://schemas.microsoft.com/office/powerpoint/2010/main" val="347964543"/>
              </p:ext>
            </p:extLst>
          </p:nvPr>
        </p:nvGraphicFramePr>
        <p:xfrm>
          <a:off x="2728913" y="4581526"/>
          <a:ext cx="5853112" cy="1054100"/>
        </p:xfrm>
        <a:graphic>
          <a:graphicData uri="http://schemas.openxmlformats.org/presentationml/2006/ole">
            <mc:AlternateContent xmlns:mc="http://schemas.openxmlformats.org/markup-compatibility/2006">
              <mc:Choice xmlns:v="urn:schemas-microsoft-com:vml" Requires="v">
                <p:oleObj spid="_x0000_s11393" name="Equation" r:id="rId5" imgW="2679480" imgH="482400" progId="Equation.DSMT4">
                  <p:embed/>
                </p:oleObj>
              </mc:Choice>
              <mc:Fallback>
                <p:oleObj name="Equation" r:id="rId5" imgW="2679480" imgH="482400" progId="Equation.DSMT4">
                  <p:embed/>
                  <p:pic>
                    <p:nvPicPr>
                      <p:cNvPr id="0" name=""/>
                      <p:cNvPicPr/>
                      <p:nvPr/>
                    </p:nvPicPr>
                    <p:blipFill>
                      <a:blip r:embed="rId6"/>
                      <a:stretch>
                        <a:fillRect/>
                      </a:stretch>
                    </p:blipFill>
                    <p:spPr>
                      <a:xfrm>
                        <a:off x="2728913" y="4581526"/>
                        <a:ext cx="5853112" cy="1054100"/>
                      </a:xfrm>
                      <a:prstGeom prst="rect">
                        <a:avLst/>
                      </a:prstGeom>
                    </p:spPr>
                  </p:pic>
                </p:oleObj>
              </mc:Fallback>
            </mc:AlternateContent>
          </a:graphicData>
        </a:graphic>
      </p:graphicFrame>
      <p:pic>
        <p:nvPicPr>
          <p:cNvPr id="11269" name="Picture 5" descr="tilted ellipse with x',y' coords aligned with ellipse, x,y straight horizontal,vertical"/>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9474680" y="4157663"/>
            <a:ext cx="2717320" cy="2700337"/>
          </a:xfrm>
          <a:prstGeom prst="rect">
            <a:avLst/>
          </a:prstGeom>
          <a:noFill/>
          <a:extLst>
            <a:ext uri="{909E8E84-426E-40DD-AFC4-6F175D3DCCD1}">
              <a14:hiddenFill xmlns:a14="http://schemas.microsoft.com/office/drawing/2010/main">
                <a:solidFill>
                  <a:srgbClr val="FFFFFF"/>
                </a:solidFill>
              </a14:hiddenFill>
            </a:ext>
          </a:extLst>
        </p:spPr>
      </p:pic>
      <p:sp>
        <p:nvSpPr>
          <p:cNvPr id="8" name="Rectangle 7"/>
          <p:cNvSpPr/>
          <p:nvPr/>
        </p:nvSpPr>
        <p:spPr>
          <a:xfrm>
            <a:off x="264016" y="6426695"/>
            <a:ext cx="9636442" cy="369332"/>
          </a:xfrm>
          <a:prstGeom prst="rect">
            <a:avLst/>
          </a:prstGeom>
        </p:spPr>
        <p:txBody>
          <a:bodyPr wrap="square">
            <a:spAutoFit/>
          </a:bodyPr>
          <a:lstStyle/>
          <a:p>
            <a:r>
              <a:rPr lang="en-US" dirty="0"/>
              <a:t>http://stackoverflow.com/questions/10322341/simple-algorithm-for-drawing-filled-ellipse-in-c-c</a:t>
            </a:r>
          </a:p>
        </p:txBody>
      </p:sp>
      <p:sp>
        <p:nvSpPr>
          <p:cNvPr id="9" name="TextBox 8"/>
          <p:cNvSpPr txBox="1"/>
          <p:nvPr/>
        </p:nvSpPr>
        <p:spPr>
          <a:xfrm>
            <a:off x="3875964" y="5869094"/>
            <a:ext cx="2470245" cy="367933"/>
          </a:xfrm>
          <a:prstGeom prst="rect">
            <a:avLst/>
          </a:prstGeom>
          <a:noFill/>
        </p:spPr>
        <p:txBody>
          <a:bodyPr wrap="square" rtlCol="0">
            <a:spAutoFit/>
          </a:bodyPr>
          <a:lstStyle/>
          <a:p>
            <a:r>
              <a:rPr lang="en-US" b="1" dirty="0" smtClean="0">
                <a:solidFill>
                  <a:srgbClr val="FF0000"/>
                </a:solidFill>
                <a:latin typeface="Times New Roman" panose="02020603050405020304" pitchFamily="18" charset="0"/>
                <a:cs typeface="Times New Roman" panose="02020603050405020304" pitchFamily="18" charset="0"/>
              </a:rPr>
              <a:t>(derive this equation!)</a:t>
            </a:r>
            <a:endParaRPr lang="en-US" b="1"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5225427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latin typeface="Times New Roman" panose="02020603050405020304" pitchFamily="18" charset="0"/>
                <a:cs typeface="Times New Roman" panose="02020603050405020304" pitchFamily="18" charset="0"/>
              </a:rPr>
              <a:t>A simple harmonic oscillator : simple pendulum</a:t>
            </a:r>
            <a:endParaRPr lang="en-US" b="1"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5924282" y="1808802"/>
            <a:ext cx="5429518" cy="441057"/>
          </a:xfrm>
        </p:spPr>
        <p:txBody>
          <a:bodyPr>
            <a:noAutofit/>
          </a:bodyPr>
          <a:lstStyle/>
          <a:p>
            <a:pPr>
              <a:buFont typeface="Arial" panose="020B0604020202020204" pitchFamily="34" charset="0"/>
              <a:buChar char="•"/>
            </a:pPr>
            <a:r>
              <a:rPr lang="en-US" sz="2400" dirty="0" smtClean="0">
                <a:latin typeface="Times New Roman" panose="02020603050405020304" pitchFamily="18" charset="0"/>
                <a:cs typeface="Times New Roman" panose="02020603050405020304" pitchFamily="18" charset="0"/>
              </a:rPr>
              <a:t>(Guessed) Solutions of the equation of motion</a:t>
            </a:r>
            <a:endParaRPr lang="en-US" sz="2400" dirty="0">
              <a:latin typeface="Times New Roman" panose="02020603050405020304" pitchFamily="18" charset="0"/>
              <a:cs typeface="Times New Roman" panose="02020603050405020304" pitchFamily="18" charset="0"/>
            </a:endParaRPr>
          </a:p>
        </p:txBody>
      </p:sp>
      <p:sp>
        <p:nvSpPr>
          <p:cNvPr id="7" name="Slide Number Placeholder 6"/>
          <p:cNvSpPr>
            <a:spLocks noGrp="1"/>
          </p:cNvSpPr>
          <p:nvPr>
            <p:ph type="sldNum" sz="quarter" idx="12"/>
          </p:nvPr>
        </p:nvSpPr>
        <p:spPr/>
        <p:txBody>
          <a:bodyPr/>
          <a:lstStyle/>
          <a:p>
            <a:fld id="{479E491B-4D2D-4E4B-A4D7-B4759C622CF9}" type="slidenum">
              <a:rPr lang="en-US" smtClean="0"/>
              <a:t>2</a:t>
            </a:fld>
            <a:endParaRPr lang="en-US"/>
          </a:p>
        </p:txBody>
      </p:sp>
      <p:pic>
        <p:nvPicPr>
          <p:cNvPr id="4" name="Picture 3"/>
          <p:cNvPicPr>
            <a:picLocks noChangeAspect="1"/>
          </p:cNvPicPr>
          <p:nvPr/>
        </p:nvPicPr>
        <p:blipFill>
          <a:blip r:embed="rId4"/>
          <a:stretch>
            <a:fillRect/>
          </a:stretch>
        </p:blipFill>
        <p:spPr>
          <a:xfrm>
            <a:off x="717385" y="1825625"/>
            <a:ext cx="4741062" cy="4485023"/>
          </a:xfrm>
          <a:prstGeom prst="rect">
            <a:avLst/>
          </a:prstGeom>
        </p:spPr>
      </p:pic>
      <p:graphicFrame>
        <p:nvGraphicFramePr>
          <p:cNvPr id="5" name="Object 4"/>
          <p:cNvGraphicFramePr>
            <a:graphicFrameLocks noChangeAspect="1"/>
          </p:cNvGraphicFramePr>
          <p:nvPr>
            <p:extLst>
              <p:ext uri="{D42A27DB-BD31-4B8C-83A1-F6EECF244321}">
                <p14:modId xmlns:p14="http://schemas.microsoft.com/office/powerpoint/2010/main" val="3420438803"/>
              </p:ext>
            </p:extLst>
          </p:nvPr>
        </p:nvGraphicFramePr>
        <p:xfrm>
          <a:off x="7012424" y="2438798"/>
          <a:ext cx="3544046" cy="494518"/>
        </p:xfrm>
        <a:graphic>
          <a:graphicData uri="http://schemas.openxmlformats.org/presentationml/2006/ole">
            <mc:AlternateContent xmlns:mc="http://schemas.openxmlformats.org/markup-compatibility/2006">
              <mc:Choice xmlns:v="urn:schemas-microsoft-com:vml" Requires="v">
                <p:oleObj spid="_x0000_s1344" name="Equation" r:id="rId5" imgW="1638000" imgH="228600" progId="Equation.DSMT4">
                  <p:embed/>
                </p:oleObj>
              </mc:Choice>
              <mc:Fallback>
                <p:oleObj name="Equation" r:id="rId5" imgW="1638000" imgH="228600" progId="Equation.DSMT4">
                  <p:embed/>
                  <p:pic>
                    <p:nvPicPr>
                      <p:cNvPr id="0" name=""/>
                      <p:cNvPicPr/>
                      <p:nvPr/>
                    </p:nvPicPr>
                    <p:blipFill>
                      <a:blip r:embed="rId6"/>
                      <a:stretch>
                        <a:fillRect/>
                      </a:stretch>
                    </p:blipFill>
                    <p:spPr>
                      <a:xfrm>
                        <a:off x="7012424" y="2438798"/>
                        <a:ext cx="3544046" cy="494518"/>
                      </a:xfrm>
                      <a:prstGeom prst="rect">
                        <a:avLst/>
                      </a:prstGeom>
                    </p:spPr>
                  </p:pic>
                </p:oleObj>
              </mc:Fallback>
            </mc:AlternateContent>
          </a:graphicData>
        </a:graphic>
      </p:graphicFrame>
      <p:sp>
        <p:nvSpPr>
          <p:cNvPr id="6" name="TextBox 5"/>
          <p:cNvSpPr txBox="1"/>
          <p:nvPr/>
        </p:nvSpPr>
        <p:spPr>
          <a:xfrm>
            <a:off x="5841242" y="3111690"/>
            <a:ext cx="6350758" cy="461665"/>
          </a:xfrm>
          <a:prstGeom prst="rect">
            <a:avLst/>
          </a:prstGeom>
          <a:noFill/>
        </p:spPr>
        <p:txBody>
          <a:bodyPr wrap="square" rtlCol="0">
            <a:spAutoFit/>
          </a:bodyPr>
          <a:lstStyle/>
          <a:p>
            <a:r>
              <a:rPr lang="en-US" sz="2400" dirty="0">
                <a:latin typeface="Times New Roman" panose="02020603050405020304" pitchFamily="18" charset="0"/>
                <a:cs typeface="Times New Roman" panose="02020603050405020304" pitchFamily="18" charset="0"/>
              </a:rPr>
              <a:t>w</a:t>
            </a:r>
            <a:r>
              <a:rPr lang="en-US" sz="2400" dirty="0" smtClean="0">
                <a:latin typeface="Times New Roman" panose="02020603050405020304" pitchFamily="18" charset="0"/>
                <a:cs typeface="Times New Roman" panose="02020603050405020304" pitchFamily="18" charset="0"/>
              </a:rPr>
              <a:t>here </a:t>
            </a:r>
            <a:r>
              <a:rPr lang="en-US" sz="2400" i="1" dirty="0" smtClean="0">
                <a:latin typeface="Times New Roman" panose="02020603050405020304" pitchFamily="18" charset="0"/>
                <a:cs typeface="Times New Roman" panose="02020603050405020304" pitchFamily="18" charset="0"/>
              </a:rPr>
              <a:t>A</a:t>
            </a:r>
            <a:r>
              <a:rPr lang="en-US" sz="2400" dirty="0" smtClean="0">
                <a:latin typeface="Times New Roman" panose="02020603050405020304" pitchFamily="18" charset="0"/>
                <a:cs typeface="Times New Roman" panose="02020603050405020304" pitchFamily="18" charset="0"/>
              </a:rPr>
              <a:t>, </a:t>
            </a:r>
            <a:r>
              <a:rPr lang="en-US" sz="2400" i="1" dirty="0" smtClean="0">
                <a:latin typeface="Times New Roman" panose="02020603050405020304" pitchFamily="18" charset="0"/>
                <a:cs typeface="Times New Roman" panose="02020603050405020304" pitchFamily="18" charset="0"/>
              </a:rPr>
              <a:t>B</a:t>
            </a:r>
            <a:r>
              <a:rPr lang="en-US" sz="2400" dirty="0" smtClean="0">
                <a:latin typeface="Times New Roman" panose="02020603050405020304" pitchFamily="18" charset="0"/>
                <a:cs typeface="Times New Roman" panose="02020603050405020304" pitchFamily="18" charset="0"/>
              </a:rPr>
              <a:t> = arbitrary constants and </a:t>
            </a:r>
            <a:r>
              <a:rPr lang="en-US" sz="2400" dirty="0" smtClean="0">
                <a:latin typeface="Times New Roman" panose="02020603050405020304" pitchFamily="18" charset="0"/>
                <a:cs typeface="Times New Roman" panose="02020603050405020304" pitchFamily="18" charset="0"/>
                <a:sym typeface="Symbol" panose="05050102010706020507" pitchFamily="18" charset="2"/>
              </a:rPr>
              <a:t> = (</a:t>
            </a:r>
            <a:r>
              <a:rPr lang="en-US" sz="2400" i="1" dirty="0" smtClean="0">
                <a:latin typeface="Times New Roman" panose="02020603050405020304" pitchFamily="18" charset="0"/>
                <a:cs typeface="Times New Roman" panose="02020603050405020304" pitchFamily="18" charset="0"/>
                <a:sym typeface="Symbol" panose="05050102010706020507" pitchFamily="18" charset="2"/>
              </a:rPr>
              <a:t>g</a:t>
            </a:r>
            <a:r>
              <a:rPr lang="en-US" sz="2400" dirty="0" smtClean="0">
                <a:latin typeface="Times New Roman" panose="02020603050405020304" pitchFamily="18" charset="0"/>
                <a:cs typeface="Times New Roman" panose="02020603050405020304" pitchFamily="18" charset="0"/>
                <a:sym typeface="Symbol" panose="05050102010706020507" pitchFamily="18" charset="2"/>
              </a:rPr>
              <a:t>/</a:t>
            </a:r>
            <a:r>
              <a:rPr lang="en-US" sz="2400" i="1" dirty="0" smtClean="0">
                <a:latin typeface="Times New Roman" panose="02020603050405020304" pitchFamily="18" charset="0"/>
                <a:cs typeface="Times New Roman" panose="02020603050405020304" pitchFamily="18" charset="0"/>
                <a:sym typeface="Symbol" panose="05050102010706020507" pitchFamily="18" charset="2"/>
              </a:rPr>
              <a:t>l</a:t>
            </a:r>
            <a:r>
              <a:rPr lang="en-US" sz="2400" dirty="0" smtClean="0">
                <a:latin typeface="Times New Roman" panose="02020603050405020304" pitchFamily="18" charset="0"/>
                <a:cs typeface="Times New Roman" panose="02020603050405020304" pitchFamily="18" charset="0"/>
                <a:sym typeface="Symbol" panose="05050102010706020507" pitchFamily="18" charset="2"/>
              </a:rPr>
              <a:t>)</a:t>
            </a:r>
            <a:r>
              <a:rPr lang="en-US" sz="2400" baseline="30000" dirty="0" smtClean="0">
                <a:latin typeface="Times New Roman" panose="02020603050405020304" pitchFamily="18" charset="0"/>
                <a:cs typeface="Times New Roman" panose="02020603050405020304" pitchFamily="18" charset="0"/>
                <a:sym typeface="Symbol" panose="05050102010706020507" pitchFamily="18" charset="2"/>
              </a:rPr>
              <a:t>1/2</a:t>
            </a:r>
            <a:r>
              <a:rPr lang="en-US" sz="2400" dirty="0" smtClean="0">
                <a:latin typeface="Times New Roman" panose="02020603050405020304" pitchFamily="18" charset="0"/>
                <a:cs typeface="Times New Roman" panose="02020603050405020304" pitchFamily="18" charset="0"/>
              </a:rPr>
              <a:t> </a:t>
            </a:r>
            <a:endParaRPr lang="en-US" sz="2400" dirty="0">
              <a:latin typeface="Times New Roman" panose="02020603050405020304" pitchFamily="18" charset="0"/>
              <a:cs typeface="Times New Roman" panose="02020603050405020304" pitchFamily="18" charset="0"/>
            </a:endParaRPr>
          </a:p>
        </p:txBody>
      </p:sp>
      <p:sp>
        <p:nvSpPr>
          <p:cNvPr id="8" name="TextBox 7"/>
          <p:cNvSpPr txBox="1"/>
          <p:nvPr/>
        </p:nvSpPr>
        <p:spPr>
          <a:xfrm>
            <a:off x="5924282" y="3794078"/>
            <a:ext cx="5812793" cy="830997"/>
          </a:xfrm>
          <a:prstGeom prst="rect">
            <a:avLst/>
          </a:prstGeom>
          <a:noFill/>
        </p:spPr>
        <p:txBody>
          <a:bodyPr wrap="square" rtlCol="0">
            <a:spAutoFit/>
          </a:bodyPr>
          <a:lstStyle/>
          <a:p>
            <a:pPr marL="285750" indent="-285750">
              <a:buFont typeface="Arial" panose="020B0604020202020204" pitchFamily="34" charset="0"/>
              <a:buChar char="•"/>
            </a:pPr>
            <a:r>
              <a:rPr lang="en-US" sz="2400" dirty="0" smtClean="0">
                <a:latin typeface="Times New Roman" panose="02020603050405020304" pitchFamily="18" charset="0"/>
                <a:cs typeface="Times New Roman" panose="02020603050405020304" pitchFamily="18" charset="0"/>
              </a:rPr>
              <a:t>The combination; </a:t>
            </a:r>
            <a:r>
              <a:rPr lang="en-US" sz="2400" i="1" dirty="0">
                <a:latin typeface="Times New Roman" panose="02020603050405020304" pitchFamily="18" charset="0"/>
                <a:cs typeface="Times New Roman" panose="02020603050405020304" pitchFamily="18" charset="0"/>
                <a:sym typeface="Symbol" panose="05050102010706020507" pitchFamily="18" charset="2"/>
              </a:rPr>
              <a:t></a:t>
            </a:r>
            <a:r>
              <a:rPr lang="en-US" sz="2400" baseline="-25000" dirty="0" smtClean="0">
                <a:latin typeface="Times New Roman" panose="02020603050405020304" pitchFamily="18" charset="0"/>
                <a:cs typeface="Times New Roman" panose="02020603050405020304" pitchFamily="18" charset="0"/>
              </a:rPr>
              <a:t>1</a:t>
            </a:r>
            <a:r>
              <a:rPr lang="en-US" sz="2400" dirty="0" smtClean="0">
                <a:latin typeface="Times New Roman" panose="02020603050405020304" pitchFamily="18" charset="0"/>
                <a:cs typeface="Times New Roman" panose="02020603050405020304" pitchFamily="18" charset="0"/>
              </a:rPr>
              <a:t> + </a:t>
            </a:r>
            <a:r>
              <a:rPr lang="en-US" sz="2400" i="1" dirty="0">
                <a:latin typeface="Times New Roman" panose="02020603050405020304" pitchFamily="18" charset="0"/>
                <a:cs typeface="Times New Roman" panose="02020603050405020304" pitchFamily="18" charset="0"/>
                <a:sym typeface="Symbol" panose="05050102010706020507" pitchFamily="18" charset="2"/>
              </a:rPr>
              <a:t></a:t>
            </a:r>
            <a:r>
              <a:rPr lang="en-US" sz="2400" baseline="-25000" dirty="0" smtClean="0">
                <a:latin typeface="Times New Roman" panose="02020603050405020304" pitchFamily="18" charset="0"/>
                <a:cs typeface="Times New Roman" panose="02020603050405020304" pitchFamily="18" charset="0"/>
              </a:rPr>
              <a:t>2</a:t>
            </a:r>
            <a:r>
              <a:rPr lang="en-US" sz="2400" dirty="0" smtClean="0">
                <a:latin typeface="Times New Roman" panose="02020603050405020304" pitchFamily="18" charset="0"/>
                <a:cs typeface="Times New Roman" panose="02020603050405020304" pitchFamily="18" charset="0"/>
              </a:rPr>
              <a:t>, becomes the general solution and can be written as</a:t>
            </a:r>
            <a:endParaRPr lang="en-US" sz="2400" dirty="0">
              <a:latin typeface="Times New Roman" panose="02020603050405020304" pitchFamily="18" charset="0"/>
              <a:cs typeface="Times New Roman" panose="02020603050405020304" pitchFamily="18" charset="0"/>
            </a:endParaRPr>
          </a:p>
        </p:txBody>
      </p:sp>
      <p:graphicFrame>
        <p:nvGraphicFramePr>
          <p:cNvPr id="9" name="Object 8"/>
          <p:cNvGraphicFramePr>
            <a:graphicFrameLocks noChangeAspect="1"/>
          </p:cNvGraphicFramePr>
          <p:nvPr>
            <p:extLst>
              <p:ext uri="{D42A27DB-BD31-4B8C-83A1-F6EECF244321}">
                <p14:modId xmlns:p14="http://schemas.microsoft.com/office/powerpoint/2010/main" val="2810018942"/>
              </p:ext>
            </p:extLst>
          </p:nvPr>
        </p:nvGraphicFramePr>
        <p:xfrm>
          <a:off x="7072313" y="4773613"/>
          <a:ext cx="3516312" cy="550862"/>
        </p:xfrm>
        <a:graphic>
          <a:graphicData uri="http://schemas.openxmlformats.org/presentationml/2006/ole">
            <mc:AlternateContent xmlns:mc="http://schemas.openxmlformats.org/markup-compatibility/2006">
              <mc:Choice xmlns:v="urn:schemas-microsoft-com:vml" Requires="v">
                <p:oleObj spid="_x0000_s1345" name="Equation" r:id="rId7" imgW="1625400" imgH="253800" progId="Equation.DSMT4">
                  <p:embed/>
                </p:oleObj>
              </mc:Choice>
              <mc:Fallback>
                <p:oleObj name="Equation" r:id="rId7" imgW="1625400" imgH="253800" progId="Equation.DSMT4">
                  <p:embed/>
                  <p:pic>
                    <p:nvPicPr>
                      <p:cNvPr id="0" name=""/>
                      <p:cNvPicPr/>
                      <p:nvPr/>
                    </p:nvPicPr>
                    <p:blipFill>
                      <a:blip r:embed="rId8"/>
                      <a:stretch>
                        <a:fillRect/>
                      </a:stretch>
                    </p:blipFill>
                    <p:spPr>
                      <a:xfrm>
                        <a:off x="7072313" y="4773613"/>
                        <a:ext cx="3516312" cy="550862"/>
                      </a:xfrm>
                      <a:prstGeom prst="rect">
                        <a:avLst/>
                      </a:prstGeom>
                    </p:spPr>
                  </p:pic>
                </p:oleObj>
              </mc:Fallback>
            </mc:AlternateContent>
          </a:graphicData>
        </a:graphic>
      </p:graphicFrame>
      <p:sp>
        <p:nvSpPr>
          <p:cNvPr id="10" name="TextBox 9"/>
          <p:cNvSpPr txBox="1"/>
          <p:nvPr/>
        </p:nvSpPr>
        <p:spPr>
          <a:xfrm>
            <a:off x="5655090" y="5308601"/>
            <a:ext cx="6350758" cy="461665"/>
          </a:xfrm>
          <a:prstGeom prst="rect">
            <a:avLst/>
          </a:prstGeom>
          <a:noFill/>
        </p:spPr>
        <p:txBody>
          <a:bodyPr wrap="square" rtlCol="0">
            <a:spAutoFit/>
          </a:bodyPr>
          <a:lstStyle/>
          <a:p>
            <a:r>
              <a:rPr lang="en-US" sz="2400" dirty="0">
                <a:latin typeface="Times New Roman" panose="02020603050405020304" pitchFamily="18" charset="0"/>
                <a:cs typeface="Times New Roman" panose="02020603050405020304" pitchFamily="18" charset="0"/>
              </a:rPr>
              <a:t>w</a:t>
            </a:r>
            <a:r>
              <a:rPr lang="en-US" sz="2400" dirty="0" smtClean="0">
                <a:latin typeface="Times New Roman" panose="02020603050405020304" pitchFamily="18" charset="0"/>
                <a:cs typeface="Times New Roman" panose="02020603050405020304" pitchFamily="18" charset="0"/>
              </a:rPr>
              <a:t>here  </a:t>
            </a:r>
            <a:endParaRPr lang="en-US" sz="2400" dirty="0">
              <a:latin typeface="Times New Roman" panose="02020603050405020304" pitchFamily="18" charset="0"/>
              <a:cs typeface="Times New Roman" panose="02020603050405020304" pitchFamily="18" charset="0"/>
            </a:endParaRPr>
          </a:p>
        </p:txBody>
      </p:sp>
      <p:graphicFrame>
        <p:nvGraphicFramePr>
          <p:cNvPr id="11" name="Object 10"/>
          <p:cNvGraphicFramePr>
            <a:graphicFrameLocks noChangeAspect="1"/>
          </p:cNvGraphicFramePr>
          <p:nvPr>
            <p:extLst>
              <p:ext uri="{D42A27DB-BD31-4B8C-83A1-F6EECF244321}">
                <p14:modId xmlns:p14="http://schemas.microsoft.com/office/powerpoint/2010/main" val="2873590926"/>
              </p:ext>
            </p:extLst>
          </p:nvPr>
        </p:nvGraphicFramePr>
        <p:xfrm>
          <a:off x="6787735" y="5336521"/>
          <a:ext cx="5218113" cy="439738"/>
        </p:xfrm>
        <a:graphic>
          <a:graphicData uri="http://schemas.openxmlformats.org/presentationml/2006/ole">
            <mc:AlternateContent xmlns:mc="http://schemas.openxmlformats.org/markup-compatibility/2006">
              <mc:Choice xmlns:v="urn:schemas-microsoft-com:vml" Requires="v">
                <p:oleObj spid="_x0000_s1346" name="Equation" r:id="rId9" imgW="2412720" imgH="203040" progId="Equation.DSMT4">
                  <p:embed/>
                </p:oleObj>
              </mc:Choice>
              <mc:Fallback>
                <p:oleObj name="Equation" r:id="rId9" imgW="2412720" imgH="203040" progId="Equation.DSMT4">
                  <p:embed/>
                  <p:pic>
                    <p:nvPicPr>
                      <p:cNvPr id="0" name=""/>
                      <p:cNvPicPr/>
                      <p:nvPr/>
                    </p:nvPicPr>
                    <p:blipFill>
                      <a:blip r:embed="rId10"/>
                      <a:stretch>
                        <a:fillRect/>
                      </a:stretch>
                    </p:blipFill>
                    <p:spPr>
                      <a:xfrm>
                        <a:off x="6787735" y="5336521"/>
                        <a:ext cx="5218113" cy="439738"/>
                      </a:xfrm>
                      <a:prstGeom prst="rect">
                        <a:avLst/>
                      </a:prstGeom>
                    </p:spPr>
                  </p:pic>
                </p:oleObj>
              </mc:Fallback>
            </mc:AlternateContent>
          </a:graphicData>
        </a:graphic>
      </p:graphicFrame>
    </p:spTree>
    <p:extLst>
      <p:ext uri="{BB962C8B-B14F-4D97-AF65-F5344CB8AC3E}">
        <p14:creationId xmlns:p14="http://schemas.microsoft.com/office/powerpoint/2010/main" val="158100260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467202" y="1543494"/>
            <a:ext cx="11080432" cy="4023360"/>
          </a:xfrm>
        </p:spPr>
        <p:txBody>
          <a:bodyPr>
            <a:normAutofit/>
          </a:bodyPr>
          <a:lstStyle/>
          <a:p>
            <a:r>
              <a:rPr lang="en-US" sz="2400" dirty="0" smtClean="0">
                <a:latin typeface="Times New Roman" panose="02020603050405020304" pitchFamily="18" charset="0"/>
                <a:cs typeface="Times New Roman" panose="02020603050405020304" pitchFamily="18" charset="0"/>
              </a:rPr>
              <a:t>Paths traced by a system vibrating simultaneously in two perpendicular directions with simple harmonic motions of equal frequency.</a:t>
            </a:r>
            <a:endParaRPr lang="en-US" sz="2400" dirty="0">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12"/>
          </p:nvPr>
        </p:nvSpPr>
        <p:spPr/>
        <p:txBody>
          <a:bodyPr/>
          <a:lstStyle/>
          <a:p>
            <a:fld id="{479E491B-4D2D-4E4B-A4D7-B4759C622CF9}" type="slidenum">
              <a:rPr lang="en-US" smtClean="0"/>
              <a:t>20</a:t>
            </a:fld>
            <a:endParaRPr lang="en-US"/>
          </a:p>
        </p:txBody>
      </p:sp>
      <p:sp>
        <p:nvSpPr>
          <p:cNvPr id="5" name="Title 1"/>
          <p:cNvSpPr txBox="1">
            <a:spLocks/>
          </p:cNvSpPr>
          <p:nvPr/>
        </p:nvSpPr>
        <p:spPr>
          <a:xfrm>
            <a:off x="978218" y="-25929"/>
            <a:ext cx="10058400" cy="1450757"/>
          </a:xfrm>
          <a:prstGeom prst="rect">
            <a:avLst/>
          </a:prstGeom>
        </p:spPr>
        <p:txBody>
          <a:bodyPr vert="horz" lIns="91440" tIns="45720" rIns="91440" bIns="45720" rtlCol="0" anchor="b">
            <a:normAutofit/>
          </a:bodyPr>
          <a:lstStyle>
            <a:lvl1pPr marL="0"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r>
              <a:rPr lang="en-US" b="1" dirty="0" smtClean="0">
                <a:latin typeface="Times New Roman" panose="02020603050405020304" pitchFamily="18" charset="0"/>
                <a:cs typeface="Times New Roman" panose="02020603050405020304" pitchFamily="18" charset="0"/>
              </a:rPr>
              <a:t>Superposition of two perpendicular simple harmonic vibrations (2)</a:t>
            </a:r>
            <a:endParaRPr lang="en-US" b="1" dirty="0">
              <a:latin typeface="Times New Roman" panose="02020603050405020304" pitchFamily="18" charset="0"/>
              <a:cs typeface="Times New Roman" panose="02020603050405020304" pitchFamily="18" charset="0"/>
            </a:endParaRPr>
          </a:p>
        </p:txBody>
      </p:sp>
      <p:pic>
        <p:nvPicPr>
          <p:cNvPr id="6" name="Picture 5"/>
          <p:cNvPicPr>
            <a:picLocks noChangeAspect="1"/>
          </p:cNvPicPr>
          <p:nvPr/>
        </p:nvPicPr>
        <p:blipFill>
          <a:blip r:embed="rId4"/>
          <a:stretch>
            <a:fillRect/>
          </a:stretch>
        </p:blipFill>
        <p:spPr>
          <a:xfrm>
            <a:off x="1582517" y="2314529"/>
            <a:ext cx="8973953" cy="4417752"/>
          </a:xfrm>
          <a:prstGeom prst="rect">
            <a:avLst/>
          </a:prstGeom>
        </p:spPr>
      </p:pic>
      <p:graphicFrame>
        <p:nvGraphicFramePr>
          <p:cNvPr id="8" name="Object 7"/>
          <p:cNvGraphicFramePr>
            <a:graphicFrameLocks noChangeAspect="1"/>
          </p:cNvGraphicFramePr>
          <p:nvPr>
            <p:extLst>
              <p:ext uri="{D42A27DB-BD31-4B8C-83A1-F6EECF244321}">
                <p14:modId xmlns:p14="http://schemas.microsoft.com/office/powerpoint/2010/main" val="4102265114"/>
              </p:ext>
            </p:extLst>
          </p:nvPr>
        </p:nvGraphicFramePr>
        <p:xfrm>
          <a:off x="2746375" y="6284913"/>
          <a:ext cx="1609725" cy="349250"/>
        </p:xfrm>
        <a:graphic>
          <a:graphicData uri="http://schemas.openxmlformats.org/presentationml/2006/ole">
            <mc:AlternateContent xmlns:mc="http://schemas.openxmlformats.org/markup-compatibility/2006">
              <mc:Choice xmlns:v="urn:schemas-microsoft-com:vml" Requires="v">
                <p:oleObj spid="_x0000_s12439" name="Equation" r:id="rId5" imgW="1168200" imgH="253800" progId="Equation.DSMT4">
                  <p:embed/>
                </p:oleObj>
              </mc:Choice>
              <mc:Fallback>
                <p:oleObj name="Equation" r:id="rId5" imgW="1168200" imgH="253800" progId="Equation.DSMT4">
                  <p:embed/>
                  <p:pic>
                    <p:nvPicPr>
                      <p:cNvPr id="0" name=""/>
                      <p:cNvPicPr/>
                      <p:nvPr/>
                    </p:nvPicPr>
                    <p:blipFill>
                      <a:blip r:embed="rId6"/>
                      <a:stretch>
                        <a:fillRect/>
                      </a:stretch>
                    </p:blipFill>
                    <p:spPr>
                      <a:xfrm>
                        <a:off x="2746375" y="6284913"/>
                        <a:ext cx="1609725" cy="349250"/>
                      </a:xfrm>
                      <a:prstGeom prst="rect">
                        <a:avLst/>
                      </a:prstGeom>
                      <a:solidFill>
                        <a:schemeClr val="bg1"/>
                      </a:solidFill>
                    </p:spPr>
                  </p:pic>
                </p:oleObj>
              </mc:Fallback>
            </mc:AlternateContent>
          </a:graphicData>
        </a:graphic>
      </p:graphicFrame>
      <p:sp>
        <p:nvSpPr>
          <p:cNvPr id="9" name="Rectangle 8"/>
          <p:cNvSpPr/>
          <p:nvPr/>
        </p:nvSpPr>
        <p:spPr>
          <a:xfrm>
            <a:off x="2259599" y="4818439"/>
            <a:ext cx="385066" cy="146634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7" name="Object 6"/>
          <p:cNvGraphicFramePr>
            <a:graphicFrameLocks noChangeAspect="1"/>
          </p:cNvGraphicFramePr>
          <p:nvPr>
            <p:extLst>
              <p:ext uri="{D42A27DB-BD31-4B8C-83A1-F6EECF244321}">
                <p14:modId xmlns:p14="http://schemas.microsoft.com/office/powerpoint/2010/main" val="487754454"/>
              </p:ext>
            </p:extLst>
          </p:nvPr>
        </p:nvGraphicFramePr>
        <p:xfrm>
          <a:off x="1138238" y="5646738"/>
          <a:ext cx="1466850" cy="312737"/>
        </p:xfrm>
        <a:graphic>
          <a:graphicData uri="http://schemas.openxmlformats.org/presentationml/2006/ole">
            <mc:AlternateContent xmlns:mc="http://schemas.openxmlformats.org/markup-compatibility/2006">
              <mc:Choice xmlns:v="urn:schemas-microsoft-com:vml" Requires="v">
                <p:oleObj spid="_x0000_s12440" name="Equation" r:id="rId7" imgW="1193760" imgH="253800" progId="Equation.DSMT4">
                  <p:embed/>
                </p:oleObj>
              </mc:Choice>
              <mc:Fallback>
                <p:oleObj name="Equation" r:id="rId7" imgW="1193760" imgH="253800" progId="Equation.DSMT4">
                  <p:embed/>
                  <p:pic>
                    <p:nvPicPr>
                      <p:cNvPr id="0" name=""/>
                      <p:cNvPicPr/>
                      <p:nvPr/>
                    </p:nvPicPr>
                    <p:blipFill>
                      <a:blip r:embed="rId8"/>
                      <a:stretch>
                        <a:fillRect/>
                      </a:stretch>
                    </p:blipFill>
                    <p:spPr>
                      <a:xfrm>
                        <a:off x="1138238" y="5646738"/>
                        <a:ext cx="1466850" cy="312737"/>
                      </a:xfrm>
                      <a:prstGeom prst="rect">
                        <a:avLst/>
                      </a:prstGeom>
                    </p:spPr>
                  </p:pic>
                </p:oleObj>
              </mc:Fallback>
            </mc:AlternateContent>
          </a:graphicData>
        </a:graphic>
      </p:graphicFrame>
      <p:graphicFrame>
        <p:nvGraphicFramePr>
          <p:cNvPr id="10" name="Object 9"/>
          <p:cNvGraphicFramePr>
            <a:graphicFrameLocks noChangeAspect="1"/>
          </p:cNvGraphicFramePr>
          <p:nvPr>
            <p:extLst>
              <p:ext uri="{D42A27DB-BD31-4B8C-83A1-F6EECF244321}">
                <p14:modId xmlns:p14="http://schemas.microsoft.com/office/powerpoint/2010/main" val="2476141343"/>
              </p:ext>
            </p:extLst>
          </p:nvPr>
        </p:nvGraphicFramePr>
        <p:xfrm>
          <a:off x="5925862" y="6284780"/>
          <a:ext cx="1339216" cy="422910"/>
        </p:xfrm>
        <a:graphic>
          <a:graphicData uri="http://schemas.openxmlformats.org/presentationml/2006/ole">
            <mc:AlternateContent xmlns:mc="http://schemas.openxmlformats.org/markup-compatibility/2006">
              <mc:Choice xmlns:v="urn:schemas-microsoft-com:vml" Requires="v">
                <p:oleObj spid="_x0000_s12441" name="Equation" r:id="rId9" imgW="723600" imgH="228600" progId="Equation.DSMT4">
                  <p:embed/>
                </p:oleObj>
              </mc:Choice>
              <mc:Fallback>
                <p:oleObj name="Equation" r:id="rId9" imgW="723600" imgH="228600" progId="Equation.DSMT4">
                  <p:embed/>
                  <p:pic>
                    <p:nvPicPr>
                      <p:cNvPr id="0" name=""/>
                      <p:cNvPicPr/>
                      <p:nvPr/>
                    </p:nvPicPr>
                    <p:blipFill>
                      <a:blip r:embed="rId10"/>
                      <a:stretch>
                        <a:fillRect/>
                      </a:stretch>
                    </p:blipFill>
                    <p:spPr>
                      <a:xfrm>
                        <a:off x="5925862" y="6284780"/>
                        <a:ext cx="1339216" cy="422910"/>
                      </a:xfrm>
                      <a:prstGeom prst="rect">
                        <a:avLst/>
                      </a:prstGeom>
                      <a:solidFill>
                        <a:schemeClr val="bg1"/>
                      </a:solidFill>
                    </p:spPr>
                  </p:pic>
                </p:oleObj>
              </mc:Fallback>
            </mc:AlternateContent>
          </a:graphicData>
        </a:graphic>
      </p:graphicFrame>
      <p:graphicFrame>
        <p:nvGraphicFramePr>
          <p:cNvPr id="11" name="Object 10"/>
          <p:cNvGraphicFramePr>
            <a:graphicFrameLocks noChangeAspect="1"/>
          </p:cNvGraphicFramePr>
          <p:nvPr>
            <p:extLst>
              <p:ext uri="{D42A27DB-BD31-4B8C-83A1-F6EECF244321}">
                <p14:modId xmlns:p14="http://schemas.microsoft.com/office/powerpoint/2010/main" val="869482910"/>
              </p:ext>
            </p:extLst>
          </p:nvPr>
        </p:nvGraphicFramePr>
        <p:xfrm>
          <a:off x="260013" y="2994251"/>
          <a:ext cx="2248879" cy="1280131"/>
        </p:xfrm>
        <a:graphic>
          <a:graphicData uri="http://schemas.openxmlformats.org/presentationml/2006/ole">
            <mc:AlternateContent xmlns:mc="http://schemas.openxmlformats.org/markup-compatibility/2006">
              <mc:Choice xmlns:v="urn:schemas-microsoft-com:vml" Requires="v">
                <p:oleObj spid="_x0000_s12442" name="Equation" r:id="rId11" imgW="1650960" imgH="939600" progId="Equation.DSMT4">
                  <p:embed/>
                </p:oleObj>
              </mc:Choice>
              <mc:Fallback>
                <p:oleObj name="Equation" r:id="rId11" imgW="1650960" imgH="939600" progId="Equation.DSMT4">
                  <p:embed/>
                  <p:pic>
                    <p:nvPicPr>
                      <p:cNvPr id="0" name=""/>
                      <p:cNvPicPr/>
                      <p:nvPr/>
                    </p:nvPicPr>
                    <p:blipFill>
                      <a:blip r:embed="rId12"/>
                      <a:stretch>
                        <a:fillRect/>
                      </a:stretch>
                    </p:blipFill>
                    <p:spPr>
                      <a:xfrm>
                        <a:off x="260013" y="2994251"/>
                        <a:ext cx="2248879" cy="1280131"/>
                      </a:xfrm>
                      <a:prstGeom prst="rect">
                        <a:avLst/>
                      </a:prstGeom>
                      <a:solidFill>
                        <a:srgbClr val="FFFF00"/>
                      </a:solidFill>
                    </p:spPr>
                  </p:pic>
                </p:oleObj>
              </mc:Fallback>
            </mc:AlternateContent>
          </a:graphicData>
        </a:graphic>
      </p:graphicFrame>
      <p:sp>
        <p:nvSpPr>
          <p:cNvPr id="12" name="Right Arrow 11"/>
          <p:cNvSpPr/>
          <p:nvPr/>
        </p:nvSpPr>
        <p:spPr>
          <a:xfrm>
            <a:off x="2570790" y="3284280"/>
            <a:ext cx="641402" cy="509458"/>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3273872" y="2758190"/>
            <a:ext cx="1507990" cy="1394085"/>
          </a:xfrm>
          <a:prstGeom prst="rect">
            <a:avLst/>
          </a:prstGeom>
          <a:noFill/>
          <a:ln w="28575">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p:cNvSpPr txBox="1"/>
          <p:nvPr/>
        </p:nvSpPr>
        <p:spPr>
          <a:xfrm>
            <a:off x="9788577" y="2994251"/>
            <a:ext cx="2203336" cy="707886"/>
          </a:xfrm>
          <a:prstGeom prst="rect">
            <a:avLst/>
          </a:prstGeom>
          <a:solidFill>
            <a:srgbClr val="FFFF00"/>
          </a:solidFill>
        </p:spPr>
        <p:txBody>
          <a:bodyPr wrap="square" rtlCol="0">
            <a:spAutoFit/>
          </a:bodyPr>
          <a:lstStyle/>
          <a:p>
            <a:r>
              <a:rPr lang="en-US" sz="2000" b="1" dirty="0" smtClean="0">
                <a:solidFill>
                  <a:srgbClr val="FF0000"/>
                </a:solidFill>
                <a:latin typeface="Times New Roman" panose="02020603050405020304" pitchFamily="18" charset="0"/>
                <a:cs typeface="Times New Roman" panose="02020603050405020304" pitchFamily="18" charset="0"/>
              </a:rPr>
              <a:t>How to check the handedness?</a:t>
            </a:r>
            <a:endParaRPr lang="en-US" sz="2000" b="1"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258169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2"/>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253084" y="5178732"/>
            <a:ext cx="11746792" cy="772438"/>
          </a:xfrm>
        </p:spPr>
        <p:txBody>
          <a:bodyPr>
            <a:noAutofit/>
          </a:bodyPr>
          <a:lstStyle/>
          <a:p>
            <a:r>
              <a:rPr lang="en-US" sz="2400" dirty="0" smtClean="0">
                <a:latin typeface="Times New Roman" panose="02020603050405020304" pitchFamily="18" charset="0"/>
                <a:cs typeface="Times New Roman" panose="02020603050405020304" pitchFamily="18" charset="0"/>
              </a:rPr>
              <a:t>The polarization transformation  due to a linear light passing through a birefringence crystal can be determined from the superposition of two perpendicular harmonic vibrations. The final output polarization is a  circularly polarized.</a:t>
            </a:r>
            <a:endParaRPr lang="en-US" sz="2400" dirty="0">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12"/>
          </p:nvPr>
        </p:nvSpPr>
        <p:spPr/>
        <p:txBody>
          <a:bodyPr/>
          <a:lstStyle/>
          <a:p>
            <a:fld id="{479E491B-4D2D-4E4B-A4D7-B4759C622CF9}" type="slidenum">
              <a:rPr lang="en-US" smtClean="0"/>
              <a:t>21</a:t>
            </a:fld>
            <a:endParaRPr lang="en-US"/>
          </a:p>
        </p:txBody>
      </p:sp>
      <p:pic>
        <p:nvPicPr>
          <p:cNvPr id="5" name="Picture 4"/>
          <p:cNvPicPr>
            <a:picLocks noChangeAspect="1"/>
          </p:cNvPicPr>
          <p:nvPr/>
        </p:nvPicPr>
        <p:blipFill>
          <a:blip r:embed="rId2"/>
          <a:stretch>
            <a:fillRect/>
          </a:stretch>
        </p:blipFill>
        <p:spPr>
          <a:xfrm>
            <a:off x="1355310" y="0"/>
            <a:ext cx="8704490" cy="5178732"/>
          </a:xfrm>
          <a:prstGeom prst="rect">
            <a:avLst/>
          </a:prstGeom>
        </p:spPr>
      </p:pic>
    </p:spTree>
    <p:extLst>
      <p:ext uri="{BB962C8B-B14F-4D97-AF65-F5344CB8AC3E}">
        <p14:creationId xmlns:p14="http://schemas.microsoft.com/office/powerpoint/2010/main" val="3916133337"/>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a:bodyPr>
          <a:lstStyle/>
          <a:p>
            <a:r>
              <a:rPr lang="en-US" sz="2400" dirty="0" smtClean="0">
                <a:latin typeface="Times New Roman" panose="02020603050405020304" pitchFamily="18" charset="0"/>
                <a:cs typeface="Times New Roman" panose="02020603050405020304" pitchFamily="18" charset="0"/>
              </a:rPr>
              <a:t>(2) </a:t>
            </a:r>
            <a:r>
              <a:rPr lang="en-US" sz="2400" b="1" dirty="0" smtClean="0">
                <a:latin typeface="Times New Roman" panose="02020603050405020304" pitchFamily="18" charset="0"/>
                <a:cs typeface="Times New Roman" panose="02020603050405020304" pitchFamily="18" charset="0"/>
              </a:rPr>
              <a:t>Vibrations Having Different Frequencies (</a:t>
            </a:r>
            <a:r>
              <a:rPr lang="en-US" sz="2400" b="1" dirty="0" err="1" smtClean="0">
                <a:latin typeface="Times New Roman" panose="02020603050405020304" pitchFamily="18" charset="0"/>
                <a:cs typeface="Times New Roman" panose="02020603050405020304" pitchFamily="18" charset="0"/>
              </a:rPr>
              <a:t>Lissajous</a:t>
            </a:r>
            <a:r>
              <a:rPr lang="en-US" sz="2400" b="1" dirty="0" smtClean="0">
                <a:latin typeface="Times New Roman" panose="02020603050405020304" pitchFamily="18" charset="0"/>
                <a:cs typeface="Times New Roman" panose="02020603050405020304" pitchFamily="18" charset="0"/>
              </a:rPr>
              <a:t> Figures)</a:t>
            </a:r>
            <a:endParaRPr lang="en-US" sz="2400" b="1" dirty="0">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12"/>
          </p:nvPr>
        </p:nvSpPr>
        <p:spPr/>
        <p:txBody>
          <a:bodyPr/>
          <a:lstStyle/>
          <a:p>
            <a:fld id="{479E491B-4D2D-4E4B-A4D7-B4759C622CF9}" type="slidenum">
              <a:rPr lang="en-US" smtClean="0"/>
              <a:t>22</a:t>
            </a:fld>
            <a:endParaRPr lang="en-US"/>
          </a:p>
        </p:txBody>
      </p:sp>
      <p:sp>
        <p:nvSpPr>
          <p:cNvPr id="6" name="Title 1"/>
          <p:cNvSpPr txBox="1">
            <a:spLocks/>
          </p:cNvSpPr>
          <p:nvPr/>
        </p:nvSpPr>
        <p:spPr>
          <a:xfrm>
            <a:off x="978218" y="-25929"/>
            <a:ext cx="10058400" cy="1450757"/>
          </a:xfrm>
          <a:prstGeom prst="rect">
            <a:avLst/>
          </a:prstGeom>
        </p:spPr>
        <p:txBody>
          <a:bodyPr vert="horz" lIns="91440" tIns="45720" rIns="91440" bIns="45720" rtlCol="0" anchor="b">
            <a:normAutofit/>
          </a:bodyPr>
          <a:lstStyle>
            <a:lvl1pPr marL="0"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r>
              <a:rPr lang="en-US" b="1" dirty="0" smtClean="0">
                <a:latin typeface="Times New Roman" panose="02020603050405020304" pitchFamily="18" charset="0"/>
                <a:cs typeface="Times New Roman" panose="02020603050405020304" pitchFamily="18" charset="0"/>
              </a:rPr>
              <a:t>Superposition of two perpendicular simple harmonic vibrations (3)</a:t>
            </a:r>
            <a:endParaRPr lang="en-US" b="1" dirty="0">
              <a:latin typeface="Times New Roman" panose="02020603050405020304" pitchFamily="18" charset="0"/>
              <a:cs typeface="Times New Roman" panose="02020603050405020304" pitchFamily="18" charset="0"/>
            </a:endParaRPr>
          </a:p>
        </p:txBody>
      </p:sp>
      <p:pic>
        <p:nvPicPr>
          <p:cNvPr id="13314" name="Picture 2" descr="Lissajous' experimen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78218" y="2376276"/>
            <a:ext cx="4263416" cy="3867362"/>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p:cNvSpPr txBox="1"/>
          <p:nvPr/>
        </p:nvSpPr>
        <p:spPr>
          <a:xfrm>
            <a:off x="6126480" y="2745565"/>
            <a:ext cx="5457825" cy="2246769"/>
          </a:xfrm>
          <a:prstGeom prst="rect">
            <a:avLst/>
          </a:prstGeom>
          <a:noFill/>
        </p:spPr>
        <p:txBody>
          <a:bodyPr wrap="square" rtlCol="0">
            <a:spAutoFit/>
          </a:bodyPr>
          <a:lstStyle/>
          <a:p>
            <a:r>
              <a:rPr lang="en-US" sz="2800" dirty="0" smtClean="0">
                <a:latin typeface="Times New Roman" panose="02020603050405020304" pitchFamily="18" charset="0"/>
                <a:cs typeface="Times New Roman" panose="02020603050405020304" pitchFamily="18" charset="0"/>
              </a:rPr>
              <a:t>An experimental setup made by Jules Antoine </a:t>
            </a:r>
            <a:r>
              <a:rPr lang="en-US" sz="2800" dirty="0" err="1" smtClean="0">
                <a:latin typeface="Times New Roman" panose="02020603050405020304" pitchFamily="18" charset="0"/>
                <a:cs typeface="Times New Roman" panose="02020603050405020304" pitchFamily="18" charset="0"/>
              </a:rPr>
              <a:t>Lissajous</a:t>
            </a:r>
            <a:r>
              <a:rPr lang="en-US" sz="2800" dirty="0" smtClean="0">
                <a:latin typeface="Times New Roman" panose="02020603050405020304" pitchFamily="18" charset="0"/>
                <a:cs typeface="Times New Roman" panose="02020603050405020304" pitchFamily="18" charset="0"/>
              </a:rPr>
              <a:t> to study the superposition of two perpendicular vibrations with </a:t>
            </a:r>
            <a:r>
              <a:rPr lang="en-US" sz="2800" b="1" dirty="0" smtClean="0">
                <a:solidFill>
                  <a:srgbClr val="FF0000"/>
                </a:solidFill>
                <a:latin typeface="Times New Roman" panose="02020603050405020304" pitchFamily="18" charset="0"/>
                <a:cs typeface="Times New Roman" panose="02020603050405020304" pitchFamily="18" charset="0"/>
              </a:rPr>
              <a:t>different angular frequencies</a:t>
            </a:r>
            <a:r>
              <a:rPr lang="en-US" sz="2800" dirty="0" smtClean="0">
                <a:latin typeface="Times New Roman" panose="02020603050405020304" pitchFamily="18" charset="0"/>
                <a:cs typeface="Times New Roman" panose="02020603050405020304" pitchFamily="18" charset="0"/>
              </a:rPr>
              <a:t>.</a:t>
            </a:r>
            <a:endParaRPr lang="en-US" sz="2800" dirty="0">
              <a:latin typeface="Times New Roman" panose="02020603050405020304" pitchFamily="18" charset="0"/>
              <a:cs typeface="Times New Roman" panose="02020603050405020304" pitchFamily="18" charset="0"/>
            </a:endParaRPr>
          </a:p>
        </p:txBody>
      </p:sp>
      <p:sp>
        <p:nvSpPr>
          <p:cNvPr id="8" name="Rectangle 7"/>
          <p:cNvSpPr/>
          <p:nvPr/>
        </p:nvSpPr>
        <p:spPr>
          <a:xfrm>
            <a:off x="5962324" y="5597205"/>
            <a:ext cx="5786136" cy="369332"/>
          </a:xfrm>
          <a:prstGeom prst="rect">
            <a:avLst/>
          </a:prstGeom>
        </p:spPr>
        <p:txBody>
          <a:bodyPr wrap="none">
            <a:spAutoFit/>
          </a:bodyPr>
          <a:lstStyle/>
          <a:p>
            <a:r>
              <a:rPr lang="en-US" dirty="0"/>
              <a:t>http://www.uh.edu/engines/musicforawhile/musictext.htm</a:t>
            </a:r>
          </a:p>
        </p:txBody>
      </p:sp>
    </p:spTree>
    <p:extLst>
      <p:ext uri="{BB962C8B-B14F-4D97-AF65-F5344CB8AC3E}">
        <p14:creationId xmlns:p14="http://schemas.microsoft.com/office/powerpoint/2010/main" val="2872939373"/>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97280" y="286603"/>
            <a:ext cx="10058400" cy="746719"/>
          </a:xfrm>
        </p:spPr>
        <p:txBody>
          <a:bodyPr/>
          <a:lstStyle/>
          <a:p>
            <a:pPr algn="ctr"/>
            <a:r>
              <a:rPr lang="en-US" b="1" dirty="0" err="1" smtClean="0">
                <a:latin typeface="Times New Roman" panose="02020603050405020304" pitchFamily="18" charset="0"/>
                <a:cs typeface="Times New Roman" panose="02020603050405020304" pitchFamily="18" charset="0"/>
              </a:rPr>
              <a:t>Lissajous</a:t>
            </a:r>
            <a:r>
              <a:rPr lang="en-US" b="1" dirty="0" smtClean="0">
                <a:latin typeface="Times New Roman" panose="02020603050405020304" pitchFamily="18" charset="0"/>
                <a:cs typeface="Times New Roman" panose="02020603050405020304" pitchFamily="18" charset="0"/>
              </a:rPr>
              <a:t> figures</a:t>
            </a:r>
            <a:endParaRPr lang="en-US" b="1"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p:txBody>
          <a:bodyPr/>
          <a:lstStyle/>
          <a:p>
            <a:endParaRPr lang="en-US"/>
          </a:p>
        </p:txBody>
      </p:sp>
      <p:sp>
        <p:nvSpPr>
          <p:cNvPr id="4" name="Slide Number Placeholder 3"/>
          <p:cNvSpPr>
            <a:spLocks noGrp="1"/>
          </p:cNvSpPr>
          <p:nvPr>
            <p:ph type="sldNum" sz="quarter" idx="12"/>
          </p:nvPr>
        </p:nvSpPr>
        <p:spPr/>
        <p:txBody>
          <a:bodyPr/>
          <a:lstStyle/>
          <a:p>
            <a:fld id="{479E491B-4D2D-4E4B-A4D7-B4759C622CF9}" type="slidenum">
              <a:rPr lang="en-US" smtClean="0"/>
              <a:t>23</a:t>
            </a:fld>
            <a:endParaRPr lang="en-US"/>
          </a:p>
        </p:txBody>
      </p:sp>
      <p:pic>
        <p:nvPicPr>
          <p:cNvPr id="5" name="Picture 4" descr="http://datagenetics.com/blog/april22015/l2.png"/>
          <p:cNvPicPr/>
          <p:nvPr/>
        </p:nvPicPr>
        <p:blipFill>
          <a:blip r:embed="rId2">
            <a:extLst>
              <a:ext uri="{28A0092B-C50C-407E-A947-70E740481C1C}">
                <a14:useLocalDpi xmlns:a14="http://schemas.microsoft.com/office/drawing/2010/main" val="0"/>
              </a:ext>
            </a:extLst>
          </a:blip>
          <a:srcRect/>
          <a:stretch>
            <a:fillRect/>
          </a:stretch>
        </p:blipFill>
        <p:spPr bwMode="auto">
          <a:xfrm>
            <a:off x="1825943" y="1033322"/>
            <a:ext cx="8601074" cy="4938853"/>
          </a:xfrm>
          <a:prstGeom prst="rect">
            <a:avLst/>
          </a:prstGeom>
          <a:noFill/>
          <a:ln>
            <a:noFill/>
          </a:ln>
        </p:spPr>
      </p:pic>
      <p:sp>
        <p:nvSpPr>
          <p:cNvPr id="6" name="Rectangle 5"/>
          <p:cNvSpPr/>
          <p:nvPr/>
        </p:nvSpPr>
        <p:spPr>
          <a:xfrm>
            <a:off x="3319910" y="5970091"/>
            <a:ext cx="5613140" cy="388696"/>
          </a:xfrm>
          <a:prstGeom prst="rect">
            <a:avLst/>
          </a:prstGeom>
        </p:spPr>
        <p:txBody>
          <a:bodyPr wrap="none">
            <a:spAutoFit/>
          </a:bodyPr>
          <a:lstStyle/>
          <a:p>
            <a:pPr marL="457200" marR="0">
              <a:lnSpc>
                <a:spcPct val="107000"/>
              </a:lnSpc>
              <a:spcBef>
                <a:spcPts val="0"/>
              </a:spcBef>
              <a:spcAft>
                <a:spcPts val="800"/>
              </a:spcAft>
            </a:pPr>
            <a:r>
              <a:rPr lang="en-US" u="sng" dirty="0">
                <a:solidFill>
                  <a:srgbClr val="0563C1"/>
                </a:solidFill>
                <a:latin typeface="Calibri" panose="020F0502020204030204" pitchFamily="34" charset="0"/>
                <a:ea typeface="Calibri" panose="020F0502020204030204" pitchFamily="34" charset="0"/>
                <a:cs typeface="Cordia New" panose="020B0304020202020204" pitchFamily="34" charset="-34"/>
                <a:hlinkClick r:id="rId3"/>
              </a:rPr>
              <a:t>http://datagenetics.com/blog/april22015/index.html</a:t>
            </a:r>
            <a:endParaRPr lang="en-US" dirty="0">
              <a:effectLst/>
              <a:latin typeface="Calibri" panose="020F0502020204030204" pitchFamily="34" charset="0"/>
              <a:ea typeface="Calibri" panose="020F0502020204030204" pitchFamily="34" charset="0"/>
              <a:cs typeface="Cordia New" panose="020B0304020202020204" pitchFamily="34" charset="-34"/>
            </a:endParaRPr>
          </a:p>
        </p:txBody>
      </p:sp>
      <p:sp>
        <p:nvSpPr>
          <p:cNvPr id="7" name="TextBox 6"/>
          <p:cNvSpPr txBox="1"/>
          <p:nvPr/>
        </p:nvSpPr>
        <p:spPr>
          <a:xfrm>
            <a:off x="1097280" y="-19034"/>
            <a:ext cx="2387933" cy="461665"/>
          </a:xfrm>
          <a:prstGeom prst="rect">
            <a:avLst/>
          </a:prstGeom>
          <a:noFill/>
        </p:spPr>
        <p:txBody>
          <a:bodyPr wrap="square" rtlCol="0">
            <a:spAutoFit/>
          </a:bodyPr>
          <a:lstStyle/>
          <a:p>
            <a:r>
              <a:rPr lang="en-US" sz="2400" b="1" dirty="0" smtClean="0">
                <a:solidFill>
                  <a:srgbClr val="FF0000"/>
                </a:solidFill>
                <a:latin typeface="Times New Roman" panose="02020603050405020304" pitchFamily="18" charset="0"/>
                <a:cs typeface="Times New Roman" panose="02020603050405020304" pitchFamily="18" charset="0"/>
              </a:rPr>
              <a:t>Frequency ratio</a:t>
            </a:r>
            <a:endParaRPr lang="en-US" sz="2400" b="1" dirty="0">
              <a:solidFill>
                <a:srgbClr val="FF0000"/>
              </a:solidFill>
              <a:latin typeface="Times New Roman" panose="02020603050405020304" pitchFamily="18" charset="0"/>
              <a:cs typeface="Times New Roman" panose="02020603050405020304" pitchFamily="18" charset="0"/>
            </a:endParaRPr>
          </a:p>
        </p:txBody>
      </p:sp>
      <p:sp>
        <p:nvSpPr>
          <p:cNvPr id="8" name="Down Arrow 7"/>
          <p:cNvSpPr/>
          <p:nvPr/>
        </p:nvSpPr>
        <p:spPr>
          <a:xfrm>
            <a:off x="2113613" y="545712"/>
            <a:ext cx="389744" cy="450084"/>
          </a:xfrm>
          <a:prstGeom prst="down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966358997"/>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97280" y="286604"/>
            <a:ext cx="10058400" cy="968440"/>
          </a:xfrm>
        </p:spPr>
        <p:txBody>
          <a:bodyPr/>
          <a:lstStyle/>
          <a:p>
            <a:r>
              <a:rPr lang="en-US" b="1" dirty="0" err="1" smtClean="0">
                <a:latin typeface="Times New Roman" panose="02020603050405020304" pitchFamily="18" charset="0"/>
                <a:cs typeface="Times New Roman" panose="02020603050405020304" pitchFamily="18" charset="0"/>
              </a:rPr>
              <a:t>Lissajous</a:t>
            </a:r>
            <a:r>
              <a:rPr lang="en-US" b="1" dirty="0" smtClean="0">
                <a:latin typeface="Times New Roman" panose="02020603050405020304" pitchFamily="18" charset="0"/>
                <a:cs typeface="Times New Roman" panose="02020603050405020304" pitchFamily="18" charset="0"/>
              </a:rPr>
              <a:t> Figures</a:t>
            </a:r>
            <a:endParaRPr lang="en-US" b="1"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7329488" y="1845734"/>
            <a:ext cx="4629150" cy="4023360"/>
          </a:xfrm>
        </p:spPr>
        <p:txBody>
          <a:bodyPr>
            <a:noAutofit/>
          </a:bodyPr>
          <a:lstStyle/>
          <a:p>
            <a:pPr>
              <a:buFont typeface="Arial" panose="020B0604020202020204" pitchFamily="34" charset="0"/>
              <a:buChar char="•"/>
            </a:pPr>
            <a:r>
              <a:rPr lang="en-US" sz="2800" dirty="0" smtClean="0">
                <a:latin typeface="Times New Roman" panose="02020603050405020304" pitchFamily="18" charset="0"/>
                <a:cs typeface="Times New Roman" panose="02020603050405020304" pitchFamily="18" charset="0"/>
              </a:rPr>
              <a:t>The sides of the rectangle will be tangential to the curve at a number of points.</a:t>
            </a:r>
          </a:p>
          <a:p>
            <a:pPr>
              <a:buFont typeface="Arial" panose="020B0604020202020204" pitchFamily="34" charset="0"/>
              <a:buChar char="•"/>
            </a:pPr>
            <a:endParaRPr lang="en-US" sz="2800" dirty="0" smtClean="0">
              <a:latin typeface="Times New Roman" panose="02020603050405020304" pitchFamily="18" charset="0"/>
              <a:cs typeface="Times New Roman" panose="02020603050405020304" pitchFamily="18" charset="0"/>
            </a:endParaRPr>
          </a:p>
          <a:p>
            <a:pPr>
              <a:buFont typeface="Arial" panose="020B0604020202020204" pitchFamily="34" charset="0"/>
              <a:buChar char="•"/>
            </a:pPr>
            <a:r>
              <a:rPr lang="en-US" sz="2800" dirty="0" smtClean="0">
                <a:latin typeface="Times New Roman" panose="02020603050405020304" pitchFamily="18" charset="0"/>
                <a:cs typeface="Times New Roman" panose="02020603050405020304" pitchFamily="18" charset="0"/>
              </a:rPr>
              <a:t>The ratio of the number of these tangential points along the x axis to those the y axis is the inverse of the ratio of the corresponding frequencies.</a:t>
            </a:r>
            <a:endParaRPr lang="en-US" sz="2800" dirty="0">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12"/>
          </p:nvPr>
        </p:nvSpPr>
        <p:spPr/>
        <p:txBody>
          <a:bodyPr/>
          <a:lstStyle/>
          <a:p>
            <a:fld id="{479E491B-4D2D-4E4B-A4D7-B4759C622CF9}" type="slidenum">
              <a:rPr lang="en-US" smtClean="0"/>
              <a:t>24</a:t>
            </a:fld>
            <a:endParaRPr lang="en-US"/>
          </a:p>
        </p:txBody>
      </p:sp>
      <p:pic>
        <p:nvPicPr>
          <p:cNvPr id="5" name="Picture 4"/>
          <p:cNvPicPr>
            <a:picLocks noChangeAspect="1"/>
          </p:cNvPicPr>
          <p:nvPr/>
        </p:nvPicPr>
        <p:blipFill>
          <a:blip r:embed="rId2"/>
          <a:stretch>
            <a:fillRect/>
          </a:stretch>
        </p:blipFill>
        <p:spPr>
          <a:xfrm>
            <a:off x="242888" y="1414464"/>
            <a:ext cx="6863479" cy="4612324"/>
          </a:xfrm>
          <a:prstGeom prst="rect">
            <a:avLst/>
          </a:prstGeom>
        </p:spPr>
      </p:pic>
    </p:spTree>
    <p:extLst>
      <p:ext uri="{BB962C8B-B14F-4D97-AF65-F5344CB8AC3E}">
        <p14:creationId xmlns:p14="http://schemas.microsoft.com/office/powerpoint/2010/main" val="2040358764"/>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latin typeface="Times New Roman" panose="02020603050405020304" pitchFamily="18" charset="0"/>
                <a:cs typeface="Times New Roman" panose="02020603050405020304" pitchFamily="18" charset="0"/>
              </a:rPr>
              <a:t>Simple harmonic oscillations in an electrical system</a:t>
            </a:r>
            <a:endParaRPr lang="en-US" b="1"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3822588" y="1845734"/>
            <a:ext cx="7333092" cy="4023360"/>
          </a:xfrm>
        </p:spPr>
        <p:txBody>
          <a:bodyPr>
            <a:normAutofit/>
          </a:bodyPr>
          <a:lstStyle/>
          <a:p>
            <a:pPr>
              <a:buFont typeface="Arial" panose="020B0604020202020204" pitchFamily="34" charset="0"/>
              <a:buChar char="•"/>
            </a:pPr>
            <a:r>
              <a:rPr lang="en-US" sz="2400" dirty="0" smtClean="0">
                <a:latin typeface="Times New Roman" panose="02020603050405020304" pitchFamily="18" charset="0"/>
                <a:cs typeface="Times New Roman" panose="02020603050405020304" pitchFamily="18" charset="0"/>
              </a:rPr>
              <a:t>Electrical system which oscillates simple harmonically.</a:t>
            </a:r>
          </a:p>
          <a:p>
            <a:pPr>
              <a:buFont typeface="Arial" panose="020B0604020202020204" pitchFamily="34" charset="0"/>
              <a:buChar char="•"/>
            </a:pPr>
            <a:r>
              <a:rPr lang="en-US" sz="2400" dirty="0" smtClean="0">
                <a:latin typeface="Times New Roman" panose="02020603050405020304" pitchFamily="18" charset="0"/>
                <a:cs typeface="Times New Roman" panose="02020603050405020304" pitchFamily="18" charset="0"/>
              </a:rPr>
              <a:t>The sum of the voltage around the circuit is given by Kirchhoff’s loop rule</a:t>
            </a:r>
            <a:endParaRPr lang="en-US" sz="2400" dirty="0">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12"/>
          </p:nvPr>
        </p:nvSpPr>
        <p:spPr/>
        <p:txBody>
          <a:bodyPr/>
          <a:lstStyle/>
          <a:p>
            <a:fld id="{479E491B-4D2D-4E4B-A4D7-B4759C622CF9}" type="slidenum">
              <a:rPr lang="en-US" smtClean="0"/>
              <a:t>25</a:t>
            </a:fld>
            <a:endParaRPr lang="en-US"/>
          </a:p>
        </p:txBody>
      </p:sp>
      <p:pic>
        <p:nvPicPr>
          <p:cNvPr id="5" name="Picture 4"/>
          <p:cNvPicPr>
            <a:picLocks noChangeAspect="1"/>
          </p:cNvPicPr>
          <p:nvPr/>
        </p:nvPicPr>
        <p:blipFill>
          <a:blip r:embed="rId3"/>
          <a:stretch>
            <a:fillRect/>
          </a:stretch>
        </p:blipFill>
        <p:spPr>
          <a:xfrm>
            <a:off x="163810" y="1845734"/>
            <a:ext cx="3403945" cy="3018763"/>
          </a:xfrm>
          <a:prstGeom prst="rect">
            <a:avLst/>
          </a:prstGeom>
        </p:spPr>
      </p:pic>
      <p:graphicFrame>
        <p:nvGraphicFramePr>
          <p:cNvPr id="6" name="Object 5"/>
          <p:cNvGraphicFramePr>
            <a:graphicFrameLocks noChangeAspect="1"/>
          </p:cNvGraphicFramePr>
          <p:nvPr>
            <p:extLst>
              <p:ext uri="{D42A27DB-BD31-4B8C-83A1-F6EECF244321}">
                <p14:modId xmlns:p14="http://schemas.microsoft.com/office/powerpoint/2010/main" val="2782494529"/>
              </p:ext>
            </p:extLst>
          </p:nvPr>
        </p:nvGraphicFramePr>
        <p:xfrm>
          <a:off x="5926814" y="3190223"/>
          <a:ext cx="2774950" cy="2327275"/>
        </p:xfrm>
        <a:graphic>
          <a:graphicData uri="http://schemas.openxmlformats.org/presentationml/2006/ole">
            <mc:AlternateContent xmlns:mc="http://schemas.openxmlformats.org/markup-compatibility/2006">
              <mc:Choice xmlns:v="urn:schemas-microsoft-com:vml" Requires="v">
                <p:oleObj spid="_x0000_s19464" name="Equation" r:id="rId4" imgW="1574640" imgH="1320480" progId="Equation.DSMT4">
                  <p:embed/>
                </p:oleObj>
              </mc:Choice>
              <mc:Fallback>
                <p:oleObj name="Equation" r:id="rId4" imgW="1574640" imgH="1320480" progId="Equation.DSMT4">
                  <p:embed/>
                  <p:pic>
                    <p:nvPicPr>
                      <p:cNvPr id="0" name=""/>
                      <p:cNvPicPr/>
                      <p:nvPr/>
                    </p:nvPicPr>
                    <p:blipFill>
                      <a:blip r:embed="rId5"/>
                      <a:stretch>
                        <a:fillRect/>
                      </a:stretch>
                    </p:blipFill>
                    <p:spPr>
                      <a:xfrm>
                        <a:off x="5926814" y="3190223"/>
                        <a:ext cx="2774950" cy="2327275"/>
                      </a:xfrm>
                      <a:prstGeom prst="rect">
                        <a:avLst/>
                      </a:prstGeom>
                    </p:spPr>
                  </p:pic>
                </p:oleObj>
              </mc:Fallback>
            </mc:AlternateContent>
          </a:graphicData>
        </a:graphic>
      </p:graphicFrame>
      <p:sp>
        <p:nvSpPr>
          <p:cNvPr id="7" name="TextBox 6"/>
          <p:cNvSpPr txBox="1"/>
          <p:nvPr/>
        </p:nvSpPr>
        <p:spPr>
          <a:xfrm>
            <a:off x="3297835" y="5814060"/>
            <a:ext cx="7615004" cy="461665"/>
          </a:xfrm>
          <a:prstGeom prst="rect">
            <a:avLst/>
          </a:prstGeom>
          <a:noFill/>
        </p:spPr>
        <p:txBody>
          <a:bodyPr wrap="square" rtlCol="0">
            <a:spAutoFit/>
          </a:bodyPr>
          <a:lstStyle/>
          <a:p>
            <a:r>
              <a:rPr lang="en-US" sz="2400" b="1" dirty="0" smtClean="0">
                <a:latin typeface="Times New Roman" panose="02020603050405020304" pitchFamily="18" charset="0"/>
                <a:cs typeface="Times New Roman" panose="02020603050405020304" pitchFamily="18" charset="0"/>
                <a:sym typeface="Symbol" panose="05050102010706020507" pitchFamily="18" charset="2"/>
              </a:rPr>
              <a:t>  is considered as natural frequency of the circuit.</a:t>
            </a:r>
            <a:endParaRPr lang="en-US" sz="24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247795865"/>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126635" y="284813"/>
            <a:ext cx="6490741" cy="5584281"/>
          </a:xfrm>
          <a:solidFill>
            <a:schemeClr val="bg1"/>
          </a:solidFill>
        </p:spPr>
        <p:txBody>
          <a:bodyPr>
            <a:normAutofit/>
          </a:bodyPr>
          <a:lstStyle/>
          <a:p>
            <a:pPr algn="just">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An </a:t>
            </a:r>
            <a:r>
              <a:rPr lang="en-US" sz="2400" i="1" dirty="0">
                <a:latin typeface="Times New Roman" panose="02020603050405020304" pitchFamily="18" charset="0"/>
                <a:cs typeface="Times New Roman" panose="02020603050405020304" pitchFamily="18" charset="0"/>
              </a:rPr>
              <a:t>LC</a:t>
            </a:r>
            <a:r>
              <a:rPr lang="en-US" sz="2400" dirty="0">
                <a:latin typeface="Times New Roman" panose="02020603050405020304" pitchFamily="18" charset="0"/>
                <a:cs typeface="Times New Roman" panose="02020603050405020304" pitchFamily="18" charset="0"/>
              </a:rPr>
              <a:t> circuit is analogous to a mass oscillating on a spring with no friction and no driving force. Energy moves back and forth between the inductor and capacitor, just as it moves from kinetic to potential in the mass-spring system.</a:t>
            </a:r>
            <a:endParaRPr lang="en-US" sz="2400" dirty="0">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12"/>
          </p:nvPr>
        </p:nvSpPr>
        <p:spPr/>
        <p:txBody>
          <a:bodyPr/>
          <a:lstStyle/>
          <a:p>
            <a:fld id="{479E491B-4D2D-4E4B-A4D7-B4759C622CF9}" type="slidenum">
              <a:rPr lang="en-US" smtClean="0"/>
              <a:t>26</a:t>
            </a:fld>
            <a:endParaRPr lang="en-US"/>
          </a:p>
        </p:txBody>
      </p:sp>
      <p:pic>
        <p:nvPicPr>
          <p:cNvPr id="5" name="Picture 4"/>
          <p:cNvPicPr>
            <a:picLocks noChangeAspect="1"/>
          </p:cNvPicPr>
          <p:nvPr/>
        </p:nvPicPr>
        <p:blipFill>
          <a:blip r:embed="rId2"/>
          <a:stretch>
            <a:fillRect/>
          </a:stretch>
        </p:blipFill>
        <p:spPr>
          <a:xfrm>
            <a:off x="229685" y="149472"/>
            <a:ext cx="4172378" cy="6492875"/>
          </a:xfrm>
          <a:prstGeom prst="rect">
            <a:avLst/>
          </a:prstGeom>
        </p:spPr>
      </p:pic>
      <p:sp>
        <p:nvSpPr>
          <p:cNvPr id="6" name="Rectangle 5"/>
          <p:cNvSpPr/>
          <p:nvPr/>
        </p:nvSpPr>
        <p:spPr>
          <a:xfrm>
            <a:off x="5126635" y="6349959"/>
            <a:ext cx="6096000" cy="584775"/>
          </a:xfrm>
          <a:prstGeom prst="rect">
            <a:avLst/>
          </a:prstGeom>
        </p:spPr>
        <p:txBody>
          <a:bodyPr>
            <a:spAutoFit/>
          </a:bodyPr>
          <a:lstStyle/>
          <a:p>
            <a:r>
              <a:rPr lang="en-US" sz="1600" dirty="0">
                <a:hlinkClick r:id="rId3"/>
              </a:rPr>
              <a:t>https://opentextbc.ca/physicstestbook2/chapter/rlc-series-ac-circuits/#import-auto-id1169738257733</a:t>
            </a:r>
            <a:endParaRPr lang="en-US" sz="1600" dirty="0"/>
          </a:p>
        </p:txBody>
      </p:sp>
      <p:pic>
        <p:nvPicPr>
          <p:cNvPr id="7" name="Picture 6"/>
          <p:cNvPicPr>
            <a:picLocks noChangeAspect="1"/>
          </p:cNvPicPr>
          <p:nvPr/>
        </p:nvPicPr>
        <p:blipFill>
          <a:blip r:embed="rId4"/>
          <a:stretch>
            <a:fillRect/>
          </a:stretch>
        </p:blipFill>
        <p:spPr>
          <a:xfrm>
            <a:off x="4646902" y="2494699"/>
            <a:ext cx="7545098" cy="3126612"/>
          </a:xfrm>
          <a:prstGeom prst="rect">
            <a:avLst/>
          </a:prstGeom>
        </p:spPr>
      </p:pic>
    </p:spTree>
    <p:extLst>
      <p:ext uri="{BB962C8B-B14F-4D97-AF65-F5344CB8AC3E}">
        <p14:creationId xmlns:p14="http://schemas.microsoft.com/office/powerpoint/2010/main" val="3220583860"/>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479E491B-4D2D-4E4B-A4D7-B4759C622CF9}" type="slidenum">
              <a:rPr lang="en-US" smtClean="0"/>
              <a:t>27</a:t>
            </a:fld>
            <a:endParaRPr lang="en-US"/>
          </a:p>
        </p:txBody>
      </p:sp>
      <p:pic>
        <p:nvPicPr>
          <p:cNvPr id="5" name="Picture 4"/>
          <p:cNvPicPr>
            <a:picLocks noChangeAspect="1"/>
          </p:cNvPicPr>
          <p:nvPr/>
        </p:nvPicPr>
        <p:blipFill>
          <a:blip r:embed="rId2"/>
          <a:stretch>
            <a:fillRect/>
          </a:stretch>
        </p:blipFill>
        <p:spPr>
          <a:xfrm>
            <a:off x="1120655" y="489729"/>
            <a:ext cx="9972068" cy="5557304"/>
          </a:xfrm>
          <a:prstGeom prst="rect">
            <a:avLst/>
          </a:prstGeom>
        </p:spPr>
      </p:pic>
      <p:sp>
        <p:nvSpPr>
          <p:cNvPr id="6" name="TextBox 5"/>
          <p:cNvSpPr txBox="1"/>
          <p:nvPr/>
        </p:nvSpPr>
        <p:spPr>
          <a:xfrm>
            <a:off x="4826833" y="28064"/>
            <a:ext cx="3013023" cy="461665"/>
          </a:xfrm>
          <a:prstGeom prst="rect">
            <a:avLst/>
          </a:prstGeom>
          <a:noFill/>
        </p:spPr>
        <p:txBody>
          <a:bodyPr wrap="square" rtlCol="0">
            <a:spAutoFit/>
          </a:bodyPr>
          <a:lstStyle/>
          <a:p>
            <a:r>
              <a:rPr lang="en-US" sz="2400" b="1" dirty="0" smtClean="0">
                <a:latin typeface="Times New Roman" panose="02020603050405020304" pitchFamily="18" charset="0"/>
                <a:cs typeface="Times New Roman" panose="02020603050405020304" pitchFamily="18" charset="0"/>
              </a:rPr>
              <a:t>Homework #1/2019</a:t>
            </a:r>
            <a:endParaRPr lang="en-US" sz="2400" b="1" dirty="0">
              <a:latin typeface="Times New Roman" panose="02020603050405020304" pitchFamily="18" charset="0"/>
              <a:cs typeface="Times New Roman" panose="02020603050405020304" pitchFamily="18" charset="0"/>
            </a:endParaRPr>
          </a:p>
        </p:txBody>
      </p:sp>
      <p:sp>
        <p:nvSpPr>
          <p:cNvPr id="7" name="TextBox 6"/>
          <p:cNvSpPr txBox="1"/>
          <p:nvPr/>
        </p:nvSpPr>
        <p:spPr>
          <a:xfrm>
            <a:off x="1932639" y="6242237"/>
            <a:ext cx="7967819" cy="400110"/>
          </a:xfrm>
          <a:prstGeom prst="rect">
            <a:avLst/>
          </a:prstGeom>
          <a:solidFill>
            <a:srgbClr val="FFFF00"/>
          </a:solidFill>
        </p:spPr>
        <p:txBody>
          <a:bodyPr wrap="square" rtlCol="0">
            <a:spAutoFit/>
          </a:bodyPr>
          <a:lstStyle/>
          <a:p>
            <a:r>
              <a:rPr lang="en-US" sz="2000" b="1" dirty="0" smtClean="0">
                <a:latin typeface="Times New Roman" panose="02020603050405020304" pitchFamily="18" charset="0"/>
                <a:cs typeface="Times New Roman" panose="02020603050405020304" pitchFamily="18" charset="0"/>
              </a:rPr>
              <a:t>Ref : The Physics of vibrations and waves (6</a:t>
            </a:r>
            <a:r>
              <a:rPr lang="en-US" sz="2000" b="1" baseline="30000" dirty="0" smtClean="0">
                <a:latin typeface="Times New Roman" panose="02020603050405020304" pitchFamily="18" charset="0"/>
                <a:cs typeface="Times New Roman" panose="02020603050405020304" pitchFamily="18" charset="0"/>
              </a:rPr>
              <a:t>th</a:t>
            </a:r>
            <a:r>
              <a:rPr lang="en-US" sz="2000" b="1" dirty="0" smtClean="0">
                <a:latin typeface="Times New Roman" panose="02020603050405020304" pitchFamily="18" charset="0"/>
                <a:cs typeface="Times New Roman" panose="02020603050405020304" pitchFamily="18" charset="0"/>
              </a:rPr>
              <a:t> </a:t>
            </a:r>
            <a:r>
              <a:rPr lang="en-US" sz="2000" b="1" dirty="0" err="1" smtClean="0">
                <a:latin typeface="Times New Roman" panose="02020603050405020304" pitchFamily="18" charset="0"/>
                <a:cs typeface="Times New Roman" panose="02020603050405020304" pitchFamily="18" charset="0"/>
              </a:rPr>
              <a:t>ed</a:t>
            </a:r>
            <a:r>
              <a:rPr lang="en-US" sz="2000" b="1" dirty="0" smtClean="0">
                <a:latin typeface="Times New Roman" panose="02020603050405020304" pitchFamily="18" charset="0"/>
                <a:cs typeface="Times New Roman" panose="02020603050405020304" pitchFamily="18" charset="0"/>
              </a:rPr>
              <a:t>) p. 34 by  H J Pain</a:t>
            </a:r>
            <a:endParaRPr lang="en-US" sz="20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63586594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latin typeface="Times New Roman" panose="02020603050405020304" pitchFamily="18" charset="0"/>
                <a:cs typeface="Times New Roman" panose="02020603050405020304" pitchFamily="18" charset="0"/>
              </a:rPr>
              <a:t>Example : Helmholtz Oscillator</a:t>
            </a:r>
            <a:endParaRPr lang="en-US" b="1"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5254748" y="1845734"/>
            <a:ext cx="5900932" cy="2561166"/>
          </a:xfrm>
        </p:spPr>
        <p:txBody>
          <a:bodyPr>
            <a:normAutofit/>
          </a:bodyPr>
          <a:lstStyle/>
          <a:p>
            <a:pPr>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A Helmholtz resonator or Helmholtz oscillator is a container of gas (usually air) with an open hole (or neck or port</a:t>
            </a:r>
            <a:r>
              <a:rPr lang="en-US" sz="2400" dirty="0" smtClean="0">
                <a:latin typeface="Times New Roman" panose="02020603050405020304" pitchFamily="18" charset="0"/>
                <a:cs typeface="Times New Roman" panose="02020603050405020304" pitchFamily="18" charset="0"/>
              </a:rPr>
              <a:t>).</a:t>
            </a:r>
          </a:p>
          <a:p>
            <a:pPr>
              <a:buFont typeface="Arial" panose="020B0604020202020204" pitchFamily="34" charset="0"/>
              <a:buChar char="•"/>
            </a:pPr>
            <a:r>
              <a:rPr lang="en-US" sz="2400" dirty="0" smtClean="0">
                <a:latin typeface="Times New Roman" panose="02020603050405020304" pitchFamily="18" charset="0"/>
                <a:cs typeface="Times New Roman" panose="02020603050405020304" pitchFamily="18" charset="0"/>
              </a:rPr>
              <a:t>The vibrating part is a </a:t>
            </a:r>
            <a:r>
              <a:rPr lang="en-US" sz="2400" dirty="0">
                <a:latin typeface="Times New Roman" panose="02020603050405020304" pitchFamily="18" charset="0"/>
                <a:cs typeface="Times New Roman" panose="02020603050405020304" pitchFamily="18" charset="0"/>
              </a:rPr>
              <a:t>volume of air in and near the open hole </a:t>
            </a:r>
            <a:r>
              <a:rPr lang="en-US" sz="2400" dirty="0" smtClean="0">
                <a:latin typeface="Times New Roman" panose="02020603050405020304" pitchFamily="18" charset="0"/>
                <a:cs typeface="Times New Roman" panose="02020603050405020304" pitchFamily="18" charset="0"/>
              </a:rPr>
              <a:t>because </a:t>
            </a:r>
            <a:r>
              <a:rPr lang="en-US" sz="2400" dirty="0">
                <a:latin typeface="Times New Roman" panose="02020603050405020304" pitchFamily="18" charset="0"/>
                <a:cs typeface="Times New Roman" panose="02020603050405020304" pitchFamily="18" charset="0"/>
              </a:rPr>
              <a:t>of the 'springiness' of the air inside</a:t>
            </a:r>
            <a:r>
              <a:rPr lang="en-US" sz="2400" dirty="0" smtClean="0">
                <a:latin typeface="Times New Roman" panose="02020603050405020304" pitchFamily="18" charset="0"/>
                <a:cs typeface="Times New Roman" panose="02020603050405020304" pitchFamily="18" charset="0"/>
              </a:rPr>
              <a:t>.</a:t>
            </a:r>
          </a:p>
          <a:p>
            <a:pPr>
              <a:buFont typeface="Arial" panose="020B0604020202020204" pitchFamily="34" charset="0"/>
              <a:buChar char="•"/>
            </a:pPr>
            <a:endParaRPr lang="en-US" sz="2400" dirty="0">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12"/>
          </p:nvPr>
        </p:nvSpPr>
        <p:spPr/>
        <p:txBody>
          <a:bodyPr/>
          <a:lstStyle/>
          <a:p>
            <a:fld id="{479E491B-4D2D-4E4B-A4D7-B4759C622CF9}" type="slidenum">
              <a:rPr lang="en-US" smtClean="0"/>
              <a:t>3</a:t>
            </a:fld>
            <a:endParaRPr lang="en-US"/>
          </a:p>
        </p:txBody>
      </p:sp>
      <p:pic>
        <p:nvPicPr>
          <p:cNvPr id="5" name="Picture 4"/>
          <p:cNvPicPr>
            <a:picLocks noChangeAspect="1"/>
          </p:cNvPicPr>
          <p:nvPr/>
        </p:nvPicPr>
        <p:blipFill>
          <a:blip r:embed="rId3"/>
          <a:stretch>
            <a:fillRect/>
          </a:stretch>
        </p:blipFill>
        <p:spPr>
          <a:xfrm>
            <a:off x="585208" y="2120880"/>
            <a:ext cx="4669540" cy="3568720"/>
          </a:xfrm>
          <a:prstGeom prst="rect">
            <a:avLst/>
          </a:prstGeom>
        </p:spPr>
      </p:pic>
      <p:sp>
        <p:nvSpPr>
          <p:cNvPr id="6" name="Rectangle 5"/>
          <p:cNvSpPr/>
          <p:nvPr/>
        </p:nvSpPr>
        <p:spPr>
          <a:xfrm>
            <a:off x="0" y="5703788"/>
            <a:ext cx="4974823" cy="369332"/>
          </a:xfrm>
          <a:prstGeom prst="rect">
            <a:avLst/>
          </a:prstGeom>
        </p:spPr>
        <p:txBody>
          <a:bodyPr wrap="none">
            <a:spAutoFit/>
          </a:bodyPr>
          <a:lstStyle/>
          <a:p>
            <a:r>
              <a:rPr lang="en-US" dirty="0"/>
              <a:t>https://newt.phys.unsw.edu.au/jw/Helmholtz.html</a:t>
            </a:r>
          </a:p>
        </p:txBody>
      </p:sp>
      <p:pic>
        <p:nvPicPr>
          <p:cNvPr id="3074" name="Picture 2" descr=" "/>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432548" y="4272329"/>
            <a:ext cx="6226830" cy="1616125"/>
          </a:xfrm>
          <a:prstGeom prst="rect">
            <a:avLst/>
          </a:prstGeom>
          <a:noFill/>
          <a:ln w="28575">
            <a:solidFill>
              <a:srgbClr val="FF0000"/>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5520177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latin typeface="Times New Roman" panose="02020603050405020304" pitchFamily="18" charset="0"/>
                <a:cs typeface="Times New Roman" panose="02020603050405020304" pitchFamily="18" charset="0"/>
              </a:rPr>
              <a:t>Analysis the Helmholtz oscillator (1)</a:t>
            </a:r>
            <a:endParaRPr lang="en-US" b="1"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4521200" y="1845734"/>
            <a:ext cx="6634480" cy="4023360"/>
          </a:xfrm>
        </p:spPr>
        <p:txBody>
          <a:bodyPr>
            <a:normAutofit/>
          </a:bodyPr>
          <a:lstStyle/>
          <a:p>
            <a:pPr>
              <a:buFont typeface="Arial" panose="020B0604020202020204" pitchFamily="34" charset="0"/>
              <a:buChar char="•"/>
            </a:pPr>
            <a:r>
              <a:rPr lang="en-US" sz="2400" dirty="0" smtClean="0">
                <a:latin typeface="Times New Roman" panose="02020603050405020304" pitchFamily="18" charset="0"/>
                <a:cs typeface="Times New Roman" panose="02020603050405020304" pitchFamily="18" charset="0"/>
              </a:rPr>
              <a:t>The displacement of air column is given as x.</a:t>
            </a:r>
          </a:p>
          <a:p>
            <a:pPr>
              <a:buFont typeface="Arial" panose="020B0604020202020204" pitchFamily="34" charset="0"/>
              <a:buChar char="•"/>
            </a:pPr>
            <a:r>
              <a:rPr lang="en-US" sz="2400" dirty="0" smtClean="0">
                <a:latin typeface="Times New Roman" panose="02020603050405020304" pitchFamily="18" charset="0"/>
                <a:cs typeface="Times New Roman" panose="02020603050405020304" pitchFamily="18" charset="0"/>
              </a:rPr>
              <a:t>The change of air volume is  </a:t>
            </a:r>
            <a:r>
              <a:rPr lang="en-US" sz="2400" dirty="0" err="1" smtClean="0">
                <a:latin typeface="Times New Roman" panose="02020603050405020304" pitchFamily="18" charset="0"/>
                <a:cs typeface="Times New Roman" panose="02020603050405020304" pitchFamily="18" charset="0"/>
              </a:rPr>
              <a:t>Sx</a:t>
            </a:r>
            <a:r>
              <a:rPr lang="en-US" sz="2400" dirty="0" smtClean="0">
                <a:latin typeface="Times New Roman" panose="02020603050405020304" pitchFamily="18" charset="0"/>
                <a:cs typeface="Times New Roman" panose="02020603050405020304" pitchFamily="18" charset="0"/>
              </a:rPr>
              <a:t>.</a:t>
            </a:r>
          </a:p>
          <a:p>
            <a:pPr>
              <a:buFont typeface="Arial" panose="020B0604020202020204" pitchFamily="34" charset="0"/>
              <a:buChar char="•"/>
            </a:pPr>
            <a:r>
              <a:rPr lang="en-US" sz="2400" dirty="0" smtClean="0">
                <a:latin typeface="Times New Roman" panose="02020603050405020304" pitchFamily="18" charset="0"/>
                <a:cs typeface="Times New Roman" panose="02020603050405020304" pitchFamily="18" charset="0"/>
              </a:rPr>
              <a:t>The change of pressure is  p.</a:t>
            </a:r>
          </a:p>
          <a:p>
            <a:pPr>
              <a:buFont typeface="Arial" panose="020B0604020202020204" pitchFamily="34" charset="0"/>
              <a:buChar char="•"/>
            </a:pPr>
            <a:r>
              <a:rPr lang="en-US" sz="2400" dirty="0" smtClean="0">
                <a:latin typeface="Times New Roman" panose="02020603050405020304" pitchFamily="18" charset="0"/>
                <a:cs typeface="Times New Roman" panose="02020603050405020304" pitchFamily="18" charset="0"/>
              </a:rPr>
              <a:t>This creates an unbalanced force, </a:t>
            </a:r>
            <a:r>
              <a:rPr lang="en-US" sz="2400" dirty="0" err="1" smtClean="0">
                <a:latin typeface="Times New Roman" panose="02020603050405020304" pitchFamily="18" charset="0"/>
                <a:cs typeface="Times New Roman" panose="02020603050405020304" pitchFamily="18" charset="0"/>
              </a:rPr>
              <a:t>pS</a:t>
            </a:r>
            <a:r>
              <a:rPr lang="en-US" sz="2400" dirty="0" smtClean="0">
                <a:latin typeface="Times New Roman" panose="02020603050405020304" pitchFamily="18" charset="0"/>
                <a:cs typeface="Times New Roman" panose="02020603050405020304" pitchFamily="18" charset="0"/>
              </a:rPr>
              <a:t>, between the top and bottom of the neck. </a:t>
            </a:r>
          </a:p>
          <a:p>
            <a:pPr>
              <a:buFont typeface="Arial" panose="020B0604020202020204" pitchFamily="34" charset="0"/>
              <a:buChar char="•"/>
            </a:pPr>
            <a:r>
              <a:rPr lang="en-US" sz="2400" dirty="0" smtClean="0">
                <a:latin typeface="Times New Roman" panose="02020603050405020304" pitchFamily="18" charset="0"/>
                <a:cs typeface="Times New Roman" panose="02020603050405020304" pitchFamily="18" charset="0"/>
              </a:rPr>
              <a:t>Under the adiabatic process : PV</a:t>
            </a:r>
            <a:r>
              <a:rPr lang="en-US" sz="2400" baseline="30000" dirty="0" smtClean="0">
                <a:latin typeface="Times New Roman" panose="02020603050405020304" pitchFamily="18" charset="0"/>
                <a:cs typeface="Times New Roman" panose="02020603050405020304" pitchFamily="18" charset="0"/>
                <a:sym typeface="Symbol" panose="05050102010706020507" pitchFamily="18" charset="2"/>
              </a:rPr>
              <a:t> </a:t>
            </a:r>
            <a:r>
              <a:rPr lang="en-US" sz="2400" dirty="0" smtClean="0">
                <a:latin typeface="Times New Roman" panose="02020603050405020304" pitchFamily="18" charset="0"/>
                <a:cs typeface="Times New Roman" panose="02020603050405020304" pitchFamily="18" charset="0"/>
                <a:sym typeface="Symbol" panose="05050102010706020507" pitchFamily="18" charset="2"/>
              </a:rPr>
              <a:t>= constant.</a:t>
            </a:r>
          </a:p>
          <a:p>
            <a:pPr marL="0" indent="0">
              <a:buNone/>
            </a:pPr>
            <a:r>
              <a:rPr lang="en-US" sz="2400" dirty="0" smtClean="0">
                <a:latin typeface="Times New Roman" panose="02020603050405020304" pitchFamily="18" charset="0"/>
                <a:cs typeface="Times New Roman" panose="02020603050405020304" pitchFamily="18" charset="0"/>
                <a:sym typeface="Symbol" panose="05050102010706020507" pitchFamily="18" charset="2"/>
              </a:rPr>
              <a:t>			</a:t>
            </a:r>
            <a:r>
              <a:rPr lang="en-US" sz="2400" dirty="0" err="1" smtClean="0">
                <a:latin typeface="Times New Roman" panose="02020603050405020304" pitchFamily="18" charset="0"/>
                <a:cs typeface="Times New Roman" panose="02020603050405020304" pitchFamily="18" charset="0"/>
                <a:sym typeface="Symbol" panose="05050102010706020507" pitchFamily="18" charset="2"/>
              </a:rPr>
              <a:t>dP</a:t>
            </a:r>
            <a:r>
              <a:rPr lang="en-US" sz="2400" dirty="0" smtClean="0">
                <a:latin typeface="Times New Roman" panose="02020603050405020304" pitchFamily="18" charset="0"/>
                <a:cs typeface="Times New Roman" panose="02020603050405020304" pitchFamily="18" charset="0"/>
                <a:sym typeface="Symbol" panose="05050102010706020507" pitchFamily="18" charset="2"/>
              </a:rPr>
              <a:t>/P = -</a:t>
            </a:r>
            <a:r>
              <a:rPr lang="en-US" sz="2400" dirty="0" err="1" smtClean="0">
                <a:latin typeface="Times New Roman" panose="02020603050405020304" pitchFamily="18" charset="0"/>
                <a:cs typeface="Times New Roman" panose="02020603050405020304" pitchFamily="18" charset="0"/>
                <a:sym typeface="Symbol" panose="05050102010706020507" pitchFamily="18" charset="2"/>
              </a:rPr>
              <a:t>dV</a:t>
            </a:r>
            <a:r>
              <a:rPr lang="en-US" sz="2400" dirty="0" smtClean="0">
                <a:latin typeface="Times New Roman" panose="02020603050405020304" pitchFamily="18" charset="0"/>
                <a:cs typeface="Times New Roman" panose="02020603050405020304" pitchFamily="18" charset="0"/>
                <a:sym typeface="Symbol" panose="05050102010706020507" pitchFamily="18" charset="2"/>
              </a:rPr>
              <a:t>/V</a:t>
            </a:r>
          </a:p>
          <a:p>
            <a:pPr>
              <a:buFont typeface="Arial" panose="020B0604020202020204" pitchFamily="34" charset="0"/>
              <a:buChar char="•"/>
            </a:pPr>
            <a:r>
              <a:rPr lang="en-US" sz="2400" dirty="0" smtClean="0">
                <a:latin typeface="Times New Roman" panose="02020603050405020304" pitchFamily="18" charset="0"/>
                <a:cs typeface="Times New Roman" panose="02020603050405020304" pitchFamily="18" charset="0"/>
                <a:sym typeface="Symbol" panose="05050102010706020507" pitchFamily="18" charset="2"/>
              </a:rPr>
              <a:t>Therefore,  		    p/P</a:t>
            </a:r>
            <a:r>
              <a:rPr lang="en-US" sz="2400" baseline="-25000" dirty="0" smtClean="0">
                <a:latin typeface="Times New Roman" panose="02020603050405020304" pitchFamily="18" charset="0"/>
                <a:cs typeface="Times New Roman" panose="02020603050405020304" pitchFamily="18" charset="0"/>
                <a:sym typeface="Symbol" panose="05050102010706020507" pitchFamily="18" charset="2"/>
              </a:rPr>
              <a:t>A</a:t>
            </a:r>
            <a:r>
              <a:rPr lang="en-US" sz="2400" dirty="0" smtClean="0">
                <a:latin typeface="Times New Roman" panose="02020603050405020304" pitchFamily="18" charset="0"/>
                <a:cs typeface="Times New Roman" panose="02020603050405020304" pitchFamily="18" charset="0"/>
                <a:sym typeface="Symbol" panose="05050102010706020507" pitchFamily="18" charset="2"/>
              </a:rPr>
              <a:t> = -</a:t>
            </a:r>
            <a:r>
              <a:rPr lang="en-US" sz="2400" dirty="0" err="1" smtClean="0">
                <a:latin typeface="Times New Roman" panose="02020603050405020304" pitchFamily="18" charset="0"/>
                <a:cs typeface="Times New Roman" panose="02020603050405020304" pitchFamily="18" charset="0"/>
                <a:sym typeface="Symbol" panose="05050102010706020507" pitchFamily="18" charset="2"/>
              </a:rPr>
              <a:t>Sx</a:t>
            </a:r>
            <a:r>
              <a:rPr lang="en-US" sz="2400" dirty="0" smtClean="0">
                <a:latin typeface="Times New Roman" panose="02020603050405020304" pitchFamily="18" charset="0"/>
                <a:cs typeface="Times New Roman" panose="02020603050405020304" pitchFamily="18" charset="0"/>
                <a:sym typeface="Symbol" panose="05050102010706020507" pitchFamily="18" charset="2"/>
              </a:rPr>
              <a:t>/V</a:t>
            </a:r>
            <a:endParaRPr lang="en-US" sz="2400" dirty="0" smtClean="0">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12"/>
          </p:nvPr>
        </p:nvSpPr>
        <p:spPr/>
        <p:txBody>
          <a:bodyPr/>
          <a:lstStyle/>
          <a:p>
            <a:fld id="{479E491B-4D2D-4E4B-A4D7-B4759C622CF9}" type="slidenum">
              <a:rPr lang="en-US" smtClean="0"/>
              <a:t>4</a:t>
            </a:fld>
            <a:endParaRPr lang="en-US"/>
          </a:p>
        </p:txBody>
      </p:sp>
      <p:pic>
        <p:nvPicPr>
          <p:cNvPr id="4098" name="Picture 2" descr=" "/>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3575" y="1859280"/>
            <a:ext cx="3596640" cy="1798320"/>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434975" y="3657600"/>
            <a:ext cx="3810000" cy="3046988"/>
          </a:xfrm>
          <a:prstGeom prst="rect">
            <a:avLst/>
          </a:prstGeom>
          <a:noFill/>
        </p:spPr>
        <p:txBody>
          <a:bodyPr wrap="square" rtlCol="0">
            <a:spAutoFit/>
          </a:bodyPr>
          <a:lstStyle/>
          <a:p>
            <a:r>
              <a:rPr lang="en-US" sz="2400" dirty="0" smtClean="0">
                <a:latin typeface="Times New Roman" panose="02020603050405020304" pitchFamily="18" charset="0"/>
                <a:cs typeface="Times New Roman" panose="02020603050405020304" pitchFamily="18" charset="0"/>
              </a:rPr>
              <a:t>L = effective length of air in the neck </a:t>
            </a:r>
          </a:p>
          <a:p>
            <a:r>
              <a:rPr lang="en-US" sz="2400" dirty="0" smtClean="0">
                <a:latin typeface="Times New Roman" panose="02020603050405020304" pitchFamily="18" charset="0"/>
                <a:cs typeface="Times New Roman" panose="02020603050405020304" pitchFamily="18" charset="0"/>
              </a:rPr>
              <a:t>S = cross sectional area</a:t>
            </a:r>
          </a:p>
          <a:p>
            <a:r>
              <a:rPr lang="en-US" sz="2400" dirty="0" smtClean="0">
                <a:latin typeface="Times New Roman" panose="02020603050405020304" pitchFamily="18" charset="0"/>
                <a:cs typeface="Times New Roman" panose="02020603050405020304" pitchFamily="18" charset="0"/>
              </a:rPr>
              <a:t>V =initial air volume</a:t>
            </a:r>
          </a:p>
          <a:p>
            <a:r>
              <a:rPr lang="en-US" sz="2400" dirty="0" smtClean="0">
                <a:latin typeface="Times New Roman" panose="02020603050405020304" pitchFamily="18" charset="0"/>
                <a:cs typeface="Times New Roman" panose="02020603050405020304" pitchFamily="18" charset="0"/>
              </a:rPr>
              <a:t>P</a:t>
            </a:r>
            <a:r>
              <a:rPr lang="en-US" sz="2400" baseline="-25000" dirty="0" smtClean="0">
                <a:latin typeface="Times New Roman" panose="02020603050405020304" pitchFamily="18" charset="0"/>
                <a:cs typeface="Times New Roman" panose="02020603050405020304" pitchFamily="18" charset="0"/>
              </a:rPr>
              <a:t>A</a:t>
            </a:r>
            <a:r>
              <a:rPr lang="en-US" sz="2400" dirty="0" smtClean="0">
                <a:latin typeface="Times New Roman" panose="02020603050405020304" pitchFamily="18" charset="0"/>
                <a:cs typeface="Times New Roman" panose="02020603050405020304" pitchFamily="18" charset="0"/>
              </a:rPr>
              <a:t> = atmospheric pressure</a:t>
            </a:r>
          </a:p>
          <a:p>
            <a:r>
              <a:rPr lang="en-US" sz="2400" dirty="0" smtClean="0">
                <a:latin typeface="Times New Roman" panose="02020603050405020304" pitchFamily="18" charset="0"/>
                <a:cs typeface="Times New Roman" panose="02020603050405020304" pitchFamily="18" charset="0"/>
                <a:sym typeface="Symbol" panose="05050102010706020507" pitchFamily="18" charset="2"/>
              </a:rPr>
              <a:t> = air density</a:t>
            </a:r>
            <a:endParaRPr lang="en-US" sz="2400" dirty="0" smtClean="0">
              <a:latin typeface="Times New Roman" panose="02020603050405020304" pitchFamily="18" charset="0"/>
              <a:cs typeface="Times New Roman" panose="02020603050405020304" pitchFamily="18" charset="0"/>
            </a:endParaRPr>
          </a:p>
          <a:p>
            <a:r>
              <a:rPr lang="en-US" sz="2400" dirty="0" smtClean="0">
                <a:latin typeface="Times New Roman" panose="02020603050405020304" pitchFamily="18" charset="0"/>
                <a:cs typeface="Times New Roman" panose="02020603050405020304" pitchFamily="18" charset="0"/>
              </a:rPr>
              <a:t>p = increasing pressure</a:t>
            </a:r>
          </a:p>
          <a:p>
            <a:endParaRPr lang="en-US"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06345904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a:bodyPr>
          <a:lstStyle/>
          <a:p>
            <a:r>
              <a:rPr lang="en-US" sz="2400" dirty="0" smtClean="0">
                <a:latin typeface="Times New Roman" panose="02020603050405020304" pitchFamily="18" charset="0"/>
                <a:cs typeface="Times New Roman" panose="02020603050405020304" pitchFamily="18" charset="0"/>
              </a:rPr>
              <a:t>Due to the pressure difference between the top and bottom of the neck, the motion of the air mass inside the neck  follows the Newton’s laws of motion.</a:t>
            </a:r>
            <a:endParaRPr lang="en-US" sz="2400" dirty="0">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12"/>
          </p:nvPr>
        </p:nvSpPr>
        <p:spPr/>
        <p:txBody>
          <a:bodyPr/>
          <a:lstStyle/>
          <a:p>
            <a:fld id="{479E491B-4D2D-4E4B-A4D7-B4759C622CF9}" type="slidenum">
              <a:rPr lang="en-US" smtClean="0"/>
              <a:t>5</a:t>
            </a:fld>
            <a:endParaRPr lang="en-US"/>
          </a:p>
        </p:txBody>
      </p:sp>
      <p:sp>
        <p:nvSpPr>
          <p:cNvPr id="5" name="Title 1"/>
          <p:cNvSpPr txBox="1">
            <a:spLocks/>
          </p:cNvSpPr>
          <p:nvPr/>
        </p:nvSpPr>
        <p:spPr>
          <a:xfrm>
            <a:off x="1249680" y="439003"/>
            <a:ext cx="10058400" cy="1450757"/>
          </a:xfrm>
          <a:prstGeom prst="rect">
            <a:avLst/>
          </a:prstGeom>
        </p:spPr>
        <p:txBody>
          <a:bodyPr vert="horz" lIns="91440" tIns="45720" rIns="91440" bIns="45720" rtlCol="0" anchor="b">
            <a:normAutofit/>
          </a:bodyPr>
          <a:lstStyle>
            <a:lvl1pPr marL="0"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r>
              <a:rPr lang="en-US" b="1" dirty="0" smtClean="0">
                <a:latin typeface="Times New Roman" panose="02020603050405020304" pitchFamily="18" charset="0"/>
                <a:cs typeface="Times New Roman" panose="02020603050405020304" pitchFamily="18" charset="0"/>
              </a:rPr>
              <a:t>Analysis the Helmholtz oscillator (2)</a:t>
            </a:r>
            <a:endParaRPr lang="en-US" b="1" dirty="0">
              <a:latin typeface="Times New Roman" panose="02020603050405020304" pitchFamily="18" charset="0"/>
              <a:cs typeface="Times New Roman" panose="02020603050405020304" pitchFamily="18" charset="0"/>
            </a:endParaRPr>
          </a:p>
        </p:txBody>
      </p:sp>
      <p:graphicFrame>
        <p:nvGraphicFramePr>
          <p:cNvPr id="6" name="Object 5"/>
          <p:cNvGraphicFramePr>
            <a:graphicFrameLocks noChangeAspect="1"/>
          </p:cNvGraphicFramePr>
          <p:nvPr>
            <p:extLst>
              <p:ext uri="{D42A27DB-BD31-4B8C-83A1-F6EECF244321}">
                <p14:modId xmlns:p14="http://schemas.microsoft.com/office/powerpoint/2010/main" val="83669669"/>
              </p:ext>
            </p:extLst>
          </p:nvPr>
        </p:nvGraphicFramePr>
        <p:xfrm>
          <a:off x="2038350" y="2771422"/>
          <a:ext cx="3005138" cy="2806700"/>
        </p:xfrm>
        <a:graphic>
          <a:graphicData uri="http://schemas.openxmlformats.org/presentationml/2006/ole">
            <mc:AlternateContent xmlns:mc="http://schemas.openxmlformats.org/markup-compatibility/2006">
              <mc:Choice xmlns:v="urn:schemas-microsoft-com:vml" Requires="v">
                <p:oleObj spid="_x0000_s5291" name="Equation" r:id="rId4" imgW="1168200" imgH="1091880" progId="Equation.DSMT4">
                  <p:embed/>
                </p:oleObj>
              </mc:Choice>
              <mc:Fallback>
                <p:oleObj name="Equation" r:id="rId4" imgW="1168200" imgH="1091880" progId="Equation.DSMT4">
                  <p:embed/>
                  <p:pic>
                    <p:nvPicPr>
                      <p:cNvPr id="0" name=""/>
                      <p:cNvPicPr/>
                      <p:nvPr/>
                    </p:nvPicPr>
                    <p:blipFill>
                      <a:blip r:embed="rId5"/>
                      <a:stretch>
                        <a:fillRect/>
                      </a:stretch>
                    </p:blipFill>
                    <p:spPr>
                      <a:xfrm>
                        <a:off x="2038350" y="2771422"/>
                        <a:ext cx="3005138" cy="2806700"/>
                      </a:xfrm>
                      <a:prstGeom prst="rect">
                        <a:avLst/>
                      </a:prstGeom>
                    </p:spPr>
                  </p:pic>
                </p:oleObj>
              </mc:Fallback>
            </mc:AlternateContent>
          </a:graphicData>
        </a:graphic>
      </p:graphicFrame>
      <p:sp>
        <p:nvSpPr>
          <p:cNvPr id="7" name="TextBox 6"/>
          <p:cNvSpPr txBox="1"/>
          <p:nvPr/>
        </p:nvSpPr>
        <p:spPr>
          <a:xfrm>
            <a:off x="5600700" y="3517900"/>
            <a:ext cx="2209800" cy="461665"/>
          </a:xfrm>
          <a:prstGeom prst="rect">
            <a:avLst/>
          </a:prstGeom>
          <a:noFill/>
        </p:spPr>
        <p:txBody>
          <a:bodyPr wrap="square" rtlCol="0">
            <a:spAutoFit/>
          </a:bodyPr>
          <a:lstStyle/>
          <a:p>
            <a:r>
              <a:rPr lang="en-US" sz="2400" dirty="0" smtClean="0">
                <a:latin typeface="Times New Roman" panose="02020603050405020304" pitchFamily="18" charset="0"/>
                <a:cs typeface="Times New Roman" panose="02020603050405020304" pitchFamily="18" charset="0"/>
              </a:rPr>
              <a:t>This leads to</a:t>
            </a:r>
            <a:endParaRPr lang="en-US" sz="2400" dirty="0">
              <a:latin typeface="Times New Roman" panose="02020603050405020304" pitchFamily="18" charset="0"/>
              <a:cs typeface="Times New Roman" panose="02020603050405020304" pitchFamily="18" charset="0"/>
            </a:endParaRPr>
          </a:p>
        </p:txBody>
      </p:sp>
      <p:graphicFrame>
        <p:nvGraphicFramePr>
          <p:cNvPr id="8" name="Object 7"/>
          <p:cNvGraphicFramePr>
            <a:graphicFrameLocks noChangeAspect="1"/>
          </p:cNvGraphicFramePr>
          <p:nvPr>
            <p:extLst>
              <p:ext uri="{D42A27DB-BD31-4B8C-83A1-F6EECF244321}">
                <p14:modId xmlns:p14="http://schemas.microsoft.com/office/powerpoint/2010/main" val="2149300961"/>
              </p:ext>
            </p:extLst>
          </p:nvPr>
        </p:nvGraphicFramePr>
        <p:xfrm>
          <a:off x="7810500" y="3316995"/>
          <a:ext cx="1866900" cy="1080838"/>
        </p:xfrm>
        <a:graphic>
          <a:graphicData uri="http://schemas.openxmlformats.org/presentationml/2006/ole">
            <mc:AlternateContent xmlns:mc="http://schemas.openxmlformats.org/markup-compatibility/2006">
              <mc:Choice xmlns:v="urn:schemas-microsoft-com:vml" Requires="v">
                <p:oleObj spid="_x0000_s5292" name="Equation" r:id="rId6" imgW="723600" imgH="419040" progId="Equation.DSMT4">
                  <p:embed/>
                </p:oleObj>
              </mc:Choice>
              <mc:Fallback>
                <p:oleObj name="Equation" r:id="rId6" imgW="723600" imgH="419040" progId="Equation.DSMT4">
                  <p:embed/>
                  <p:pic>
                    <p:nvPicPr>
                      <p:cNvPr id="0" name=""/>
                      <p:cNvPicPr/>
                      <p:nvPr/>
                    </p:nvPicPr>
                    <p:blipFill>
                      <a:blip r:embed="rId7"/>
                      <a:stretch>
                        <a:fillRect/>
                      </a:stretch>
                    </p:blipFill>
                    <p:spPr>
                      <a:xfrm>
                        <a:off x="7810500" y="3316995"/>
                        <a:ext cx="1866900" cy="1080838"/>
                      </a:xfrm>
                      <a:prstGeom prst="rect">
                        <a:avLst/>
                      </a:prstGeom>
                    </p:spPr>
                  </p:pic>
                </p:oleObj>
              </mc:Fallback>
            </mc:AlternateContent>
          </a:graphicData>
        </a:graphic>
      </p:graphicFrame>
      <p:sp>
        <p:nvSpPr>
          <p:cNvPr id="9" name="Rectangle 8"/>
          <p:cNvSpPr/>
          <p:nvPr/>
        </p:nvSpPr>
        <p:spPr>
          <a:xfrm>
            <a:off x="1689100" y="2628900"/>
            <a:ext cx="8420100" cy="3240194"/>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Tree>
    <p:extLst>
      <p:ext uri="{BB962C8B-B14F-4D97-AF65-F5344CB8AC3E}">
        <p14:creationId xmlns:p14="http://schemas.microsoft.com/office/powerpoint/2010/main" val="37110478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9"/>
                                        </p:tgtEl>
                                      </p:cBhvr>
                                    </p:animEffect>
                                    <p:set>
                                      <p:cBhvr>
                                        <p:cTn id="7" dur="1" fill="hold">
                                          <p:stCondLst>
                                            <p:cond delay="499"/>
                                          </p:stCondLst>
                                        </p:cTn>
                                        <p:tgtEl>
                                          <p:spTgt spid="9"/>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Times New Roman" panose="02020603050405020304" pitchFamily="18" charset="0"/>
                <a:cs typeface="Times New Roman" panose="02020603050405020304" pitchFamily="18" charset="0"/>
              </a:rPr>
              <a:t>Initial phase</a:t>
            </a:r>
            <a:endParaRPr lang="en-US"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1154083" y="2181725"/>
            <a:ext cx="10058400" cy="3965659"/>
          </a:xfrm>
        </p:spPr>
        <p:txBody>
          <a:bodyPr>
            <a:normAutofit/>
          </a:bodyPr>
          <a:lstStyle/>
          <a:p>
            <a:pPr>
              <a:buFont typeface="Arial" panose="020B0604020202020204" pitchFamily="34" charset="0"/>
              <a:buChar char="•"/>
            </a:pPr>
            <a:r>
              <a:rPr lang="en-US" sz="2800" b="1" dirty="0" smtClean="0">
                <a:solidFill>
                  <a:schemeClr val="tx1"/>
                </a:solidFill>
                <a:latin typeface="Times New Roman" panose="02020603050405020304" pitchFamily="18" charset="0"/>
                <a:cs typeface="Times New Roman" panose="02020603050405020304" pitchFamily="18" charset="0"/>
              </a:rPr>
              <a:t>Initial phase</a:t>
            </a:r>
            <a:r>
              <a:rPr lang="en-US" sz="2800" dirty="0" smtClean="0">
                <a:latin typeface="Times New Roman" panose="02020603050405020304" pitchFamily="18" charset="0"/>
                <a:cs typeface="Times New Roman" panose="02020603050405020304" pitchFamily="18" charset="0"/>
              </a:rPr>
              <a:t> or </a:t>
            </a:r>
            <a:r>
              <a:rPr lang="en-US" sz="2800" b="1" dirty="0" smtClean="0">
                <a:solidFill>
                  <a:schemeClr val="tx1"/>
                </a:solidFill>
                <a:latin typeface="Times New Roman" panose="02020603050405020304" pitchFamily="18" charset="0"/>
                <a:cs typeface="Times New Roman" panose="02020603050405020304" pitchFamily="18" charset="0"/>
              </a:rPr>
              <a:t>phase constant </a:t>
            </a:r>
            <a:r>
              <a:rPr lang="en-US" sz="2800" dirty="0" smtClean="0">
                <a:latin typeface="Times New Roman" panose="02020603050405020304" pitchFamily="18" charset="0"/>
                <a:cs typeface="Times New Roman" panose="02020603050405020304" pitchFamily="18" charset="0"/>
              </a:rPr>
              <a:t>is the phase at t = 0.</a:t>
            </a:r>
          </a:p>
          <a:p>
            <a:pPr>
              <a:buFont typeface="Arial" panose="020B0604020202020204" pitchFamily="34" charset="0"/>
              <a:buChar char="•"/>
            </a:pPr>
            <a:r>
              <a:rPr lang="en-US" sz="2800" dirty="0" smtClean="0">
                <a:latin typeface="Times New Roman" panose="02020603050405020304" pitchFamily="18" charset="0"/>
                <a:cs typeface="Times New Roman" panose="02020603050405020304" pitchFamily="18" charset="0"/>
              </a:rPr>
              <a:t>The knowledge of the phase constant enables us to find out how far from the mean position the system was at time t = 0.</a:t>
            </a:r>
          </a:p>
          <a:p>
            <a:pPr>
              <a:buFont typeface="Arial" panose="020B0604020202020204" pitchFamily="34" charset="0"/>
              <a:buChar char="•"/>
            </a:pPr>
            <a:r>
              <a:rPr lang="en-US" sz="2800" dirty="0" smtClean="0">
                <a:latin typeface="Times New Roman" panose="02020603050405020304" pitchFamily="18" charset="0"/>
                <a:cs typeface="Times New Roman" panose="02020603050405020304" pitchFamily="18" charset="0"/>
                <a:sym typeface="Symbol" panose="05050102010706020507" pitchFamily="18" charset="2"/>
              </a:rPr>
              <a:t>The phase constant  are determined from the initial conditions.</a:t>
            </a:r>
          </a:p>
        </p:txBody>
      </p:sp>
      <p:sp>
        <p:nvSpPr>
          <p:cNvPr id="4" name="Slide Number Placeholder 3"/>
          <p:cNvSpPr>
            <a:spLocks noGrp="1"/>
          </p:cNvSpPr>
          <p:nvPr>
            <p:ph type="sldNum" sz="quarter" idx="12"/>
          </p:nvPr>
        </p:nvSpPr>
        <p:spPr/>
        <p:txBody>
          <a:bodyPr/>
          <a:lstStyle/>
          <a:p>
            <a:fld id="{479E491B-4D2D-4E4B-A4D7-B4759C622CF9}" type="slidenum">
              <a:rPr lang="en-US" smtClean="0"/>
              <a:t>6</a:t>
            </a:fld>
            <a:endParaRPr lang="en-US"/>
          </a:p>
        </p:txBody>
      </p:sp>
    </p:spTree>
    <p:extLst>
      <p:ext uri="{BB962C8B-B14F-4D97-AF65-F5344CB8AC3E}">
        <p14:creationId xmlns:p14="http://schemas.microsoft.com/office/powerpoint/2010/main" val="321279386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chemeClr val="tx1"/>
                </a:solidFill>
                <a:latin typeface="Times New Roman" panose="02020603050405020304" pitchFamily="18" charset="0"/>
                <a:cs typeface="Times New Roman" panose="02020603050405020304" pitchFamily="18" charset="0"/>
              </a:rPr>
              <a:t>Velocity and Acceleration in SHM</a:t>
            </a:r>
            <a:endParaRPr lang="en-US" b="1" dirty="0">
              <a:solidFill>
                <a:schemeClr val="tx1"/>
              </a:solidFill>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7459560" y="2000250"/>
            <a:ext cx="4499077" cy="4023360"/>
          </a:xfrm>
        </p:spPr>
        <p:txBody>
          <a:bodyPr>
            <a:normAutofit/>
          </a:bodyPr>
          <a:lstStyle/>
          <a:p>
            <a:pPr>
              <a:buFont typeface="Arial" panose="020B0604020202020204" pitchFamily="34" charset="0"/>
              <a:buChar char="•"/>
            </a:pPr>
            <a:r>
              <a:rPr lang="en-US" sz="2800" dirty="0" smtClean="0">
                <a:latin typeface="Times New Roman" panose="02020603050405020304" pitchFamily="18" charset="0"/>
                <a:cs typeface="Times New Roman" panose="02020603050405020304" pitchFamily="18" charset="0"/>
              </a:rPr>
              <a:t>Displacement lags velocity by </a:t>
            </a:r>
            <a:r>
              <a:rPr lang="en-US" sz="2800" dirty="0" smtClean="0">
                <a:latin typeface="Times New Roman" panose="02020603050405020304" pitchFamily="18" charset="0"/>
                <a:cs typeface="Times New Roman" panose="02020603050405020304" pitchFamily="18" charset="0"/>
                <a:sym typeface="Symbol" panose="05050102010706020507" pitchFamily="18" charset="2"/>
              </a:rPr>
              <a:t>/2 rad and is  rad out of phase with the acceleration.</a:t>
            </a:r>
          </a:p>
          <a:p>
            <a:pPr>
              <a:buFont typeface="Arial" panose="020B0604020202020204" pitchFamily="34" charset="0"/>
              <a:buChar char="•"/>
            </a:pPr>
            <a:r>
              <a:rPr lang="en-US" sz="2800" dirty="0" smtClean="0">
                <a:latin typeface="Times New Roman" panose="02020603050405020304" pitchFamily="18" charset="0"/>
                <a:cs typeface="Times New Roman" panose="02020603050405020304" pitchFamily="18" charset="0"/>
                <a:sym typeface="Symbol" panose="05050102010706020507" pitchFamily="18" charset="2"/>
              </a:rPr>
              <a:t>The initial phase constant  taken as zero.</a:t>
            </a:r>
          </a:p>
          <a:p>
            <a:pPr>
              <a:buFont typeface="Arial" panose="020B0604020202020204" pitchFamily="34" charset="0"/>
              <a:buChar char="•"/>
            </a:pPr>
            <a:r>
              <a:rPr lang="en-US" sz="2800" dirty="0" smtClean="0">
                <a:latin typeface="Times New Roman" panose="02020603050405020304" pitchFamily="18" charset="0"/>
                <a:cs typeface="Times New Roman" panose="02020603050405020304" pitchFamily="18" charset="0"/>
                <a:sym typeface="Symbol" panose="05050102010706020507" pitchFamily="18" charset="2"/>
              </a:rPr>
              <a:t>a = amplitude</a:t>
            </a:r>
          </a:p>
          <a:p>
            <a:pPr marL="0" indent="0">
              <a:buNone/>
            </a:pPr>
            <a:r>
              <a:rPr lang="en-US" sz="2800" dirty="0" smtClean="0">
                <a:latin typeface="Times New Roman" panose="02020603050405020304" pitchFamily="18" charset="0"/>
                <a:cs typeface="Times New Roman" panose="02020603050405020304" pitchFamily="18" charset="0"/>
                <a:sym typeface="Symbol" panose="05050102010706020507" pitchFamily="18" charset="2"/>
              </a:rPr>
              <a:t> a = velocity amplitude</a:t>
            </a:r>
          </a:p>
          <a:p>
            <a:pPr marL="0" indent="0">
              <a:buNone/>
            </a:pPr>
            <a:r>
              <a:rPr lang="en-US" sz="2800" dirty="0" smtClean="0">
                <a:latin typeface="Times New Roman" panose="02020603050405020304" pitchFamily="18" charset="0"/>
                <a:cs typeface="Times New Roman" panose="02020603050405020304" pitchFamily="18" charset="0"/>
                <a:sym typeface="Symbol" panose="05050102010706020507" pitchFamily="18" charset="2"/>
              </a:rPr>
              <a:t> a</a:t>
            </a:r>
            <a:r>
              <a:rPr lang="en-US" sz="2800" baseline="30000" dirty="0" smtClean="0">
                <a:latin typeface="Times New Roman" panose="02020603050405020304" pitchFamily="18" charset="0"/>
                <a:cs typeface="Times New Roman" panose="02020603050405020304" pitchFamily="18" charset="0"/>
                <a:sym typeface="Symbol" panose="05050102010706020507" pitchFamily="18" charset="2"/>
              </a:rPr>
              <a:t>2</a:t>
            </a:r>
            <a:r>
              <a:rPr lang="en-US" sz="2800" dirty="0" smtClean="0">
                <a:latin typeface="Times New Roman" panose="02020603050405020304" pitchFamily="18" charset="0"/>
                <a:cs typeface="Times New Roman" panose="02020603050405020304" pitchFamily="18" charset="0"/>
                <a:sym typeface="Symbol" panose="05050102010706020507" pitchFamily="18" charset="2"/>
              </a:rPr>
              <a:t> = acceleration amplitude</a:t>
            </a:r>
            <a:endParaRPr lang="en-US" sz="2800" dirty="0">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12"/>
          </p:nvPr>
        </p:nvSpPr>
        <p:spPr/>
        <p:txBody>
          <a:bodyPr/>
          <a:lstStyle/>
          <a:p>
            <a:fld id="{479E491B-4D2D-4E4B-A4D7-B4759C622CF9}" type="slidenum">
              <a:rPr lang="en-US" smtClean="0"/>
              <a:t>7</a:t>
            </a:fld>
            <a:endParaRPr lang="en-US"/>
          </a:p>
        </p:txBody>
      </p:sp>
      <p:pic>
        <p:nvPicPr>
          <p:cNvPr id="5" name="Picture 4"/>
          <p:cNvPicPr>
            <a:picLocks noChangeAspect="1"/>
          </p:cNvPicPr>
          <p:nvPr/>
        </p:nvPicPr>
        <p:blipFill>
          <a:blip r:embed="rId3"/>
          <a:stretch>
            <a:fillRect/>
          </a:stretch>
        </p:blipFill>
        <p:spPr>
          <a:xfrm>
            <a:off x="492223" y="1737360"/>
            <a:ext cx="6753373" cy="4549140"/>
          </a:xfrm>
          <a:prstGeom prst="rect">
            <a:avLst/>
          </a:prstGeom>
        </p:spPr>
      </p:pic>
    </p:spTree>
    <p:extLst>
      <p:ext uri="{BB962C8B-B14F-4D97-AF65-F5344CB8AC3E}">
        <p14:creationId xmlns:p14="http://schemas.microsoft.com/office/powerpoint/2010/main" val="11344635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9738" y="272316"/>
            <a:ext cx="10532745" cy="1450757"/>
          </a:xfrm>
        </p:spPr>
        <p:txBody>
          <a:bodyPr/>
          <a:lstStyle/>
          <a:p>
            <a:r>
              <a:rPr lang="en-US" b="1" dirty="0" smtClean="0">
                <a:latin typeface="Times New Roman" panose="02020603050405020304" pitchFamily="18" charset="0"/>
                <a:cs typeface="Times New Roman" panose="02020603050405020304" pitchFamily="18" charset="0"/>
              </a:rPr>
              <a:t>Energy of a Simple Harmonic Oscillator</a:t>
            </a:r>
            <a:endParaRPr lang="en-US" b="1"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6553200" y="1845734"/>
            <a:ext cx="5257800" cy="1722966"/>
          </a:xfrm>
        </p:spPr>
        <p:txBody>
          <a:bodyPr>
            <a:noAutofit/>
          </a:bodyPr>
          <a:lstStyle/>
          <a:p>
            <a:pPr>
              <a:buFont typeface="Arial" panose="020B0604020202020204" pitchFamily="34" charset="0"/>
              <a:buChar char="•"/>
            </a:pPr>
            <a:r>
              <a:rPr lang="en-US" sz="2800" dirty="0" smtClean="0">
                <a:latin typeface="Times New Roman" panose="02020603050405020304" pitchFamily="18" charset="0"/>
                <a:cs typeface="Times New Roman" panose="02020603050405020304" pitchFamily="18" charset="0"/>
              </a:rPr>
              <a:t>The solution </a:t>
            </a:r>
            <a:r>
              <a:rPr lang="en-US" sz="2800" i="1" dirty="0" smtClean="0">
                <a:latin typeface="Times New Roman" panose="02020603050405020304" pitchFamily="18" charset="0"/>
                <a:cs typeface="Times New Roman" panose="02020603050405020304" pitchFamily="18" charset="0"/>
              </a:rPr>
              <a:t>x</a:t>
            </a:r>
            <a:r>
              <a:rPr lang="en-US" sz="2800" dirty="0" smtClean="0">
                <a:latin typeface="Times New Roman" panose="02020603050405020304" pitchFamily="18" charset="0"/>
                <a:cs typeface="Times New Roman" panose="02020603050405020304" pitchFamily="18" charset="0"/>
              </a:rPr>
              <a:t> = </a:t>
            </a:r>
            <a:r>
              <a:rPr lang="en-US" sz="2800" i="1" dirty="0" smtClean="0">
                <a:latin typeface="Times New Roman" panose="02020603050405020304" pitchFamily="18" charset="0"/>
                <a:cs typeface="Times New Roman" panose="02020603050405020304" pitchFamily="18" charset="0"/>
              </a:rPr>
              <a:t>a </a:t>
            </a:r>
            <a:r>
              <a:rPr lang="en-US" sz="2800" dirty="0" smtClean="0">
                <a:latin typeface="Times New Roman" panose="02020603050405020304" pitchFamily="18" charset="0"/>
                <a:cs typeface="Times New Roman" panose="02020603050405020304" pitchFamily="18" charset="0"/>
              </a:rPr>
              <a:t>sin(</a:t>
            </a:r>
            <a:r>
              <a:rPr lang="en-US" sz="2800" i="1" dirty="0" smtClean="0">
                <a:latin typeface="Times New Roman" panose="02020603050405020304" pitchFamily="18" charset="0"/>
                <a:cs typeface="Times New Roman" panose="02020603050405020304" pitchFamily="18" charset="0"/>
                <a:sym typeface="Symbol" panose="05050102010706020507" pitchFamily="18" charset="2"/>
              </a:rPr>
              <a:t>t</a:t>
            </a:r>
            <a:r>
              <a:rPr lang="en-US" sz="2800" dirty="0" smtClean="0">
                <a:latin typeface="Times New Roman" panose="02020603050405020304" pitchFamily="18" charset="0"/>
                <a:cs typeface="Times New Roman" panose="02020603050405020304" pitchFamily="18" charset="0"/>
                <a:sym typeface="Symbol" panose="05050102010706020507" pitchFamily="18" charset="2"/>
              </a:rPr>
              <a:t> + ) reveals that the total energy of the oscillator must remain constant because the maximum displacement is regained after every half cycle.</a:t>
            </a:r>
          </a:p>
          <a:p>
            <a:pPr marL="0" indent="0">
              <a:buNone/>
            </a:pPr>
            <a:endParaRPr lang="en-US" sz="2800" dirty="0">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12"/>
          </p:nvPr>
        </p:nvSpPr>
        <p:spPr/>
        <p:txBody>
          <a:bodyPr/>
          <a:lstStyle/>
          <a:p>
            <a:fld id="{479E491B-4D2D-4E4B-A4D7-B4759C622CF9}" type="slidenum">
              <a:rPr lang="en-US" smtClean="0"/>
              <a:t>8</a:t>
            </a:fld>
            <a:endParaRPr lang="en-US"/>
          </a:p>
        </p:txBody>
      </p:sp>
      <p:pic>
        <p:nvPicPr>
          <p:cNvPr id="5" name="Picture 4"/>
          <p:cNvPicPr>
            <a:picLocks noChangeAspect="1"/>
          </p:cNvPicPr>
          <p:nvPr/>
        </p:nvPicPr>
        <p:blipFill>
          <a:blip r:embed="rId4"/>
          <a:stretch>
            <a:fillRect/>
          </a:stretch>
        </p:blipFill>
        <p:spPr>
          <a:xfrm>
            <a:off x="679738" y="1878137"/>
            <a:ext cx="5211185" cy="4426583"/>
          </a:xfrm>
          <a:prstGeom prst="rect">
            <a:avLst/>
          </a:prstGeom>
        </p:spPr>
      </p:pic>
      <p:graphicFrame>
        <p:nvGraphicFramePr>
          <p:cNvPr id="6" name="Object 5"/>
          <p:cNvGraphicFramePr>
            <a:graphicFrameLocks noChangeAspect="1"/>
          </p:cNvGraphicFramePr>
          <p:nvPr>
            <p:extLst>
              <p:ext uri="{D42A27DB-BD31-4B8C-83A1-F6EECF244321}">
                <p14:modId xmlns:p14="http://schemas.microsoft.com/office/powerpoint/2010/main" val="319170486"/>
              </p:ext>
            </p:extLst>
          </p:nvPr>
        </p:nvGraphicFramePr>
        <p:xfrm>
          <a:off x="7035800" y="4010025"/>
          <a:ext cx="3873500" cy="1427163"/>
        </p:xfrm>
        <a:graphic>
          <a:graphicData uri="http://schemas.openxmlformats.org/presentationml/2006/ole">
            <mc:AlternateContent xmlns:mc="http://schemas.openxmlformats.org/markup-compatibility/2006">
              <mc:Choice xmlns:v="urn:schemas-microsoft-com:vml" Requires="v">
                <p:oleObj spid="_x0000_s2142" name="Equation" r:id="rId5" imgW="1790640" imgH="660240" progId="Equation.DSMT4">
                  <p:embed/>
                </p:oleObj>
              </mc:Choice>
              <mc:Fallback>
                <p:oleObj name="Equation" r:id="rId5" imgW="1790640" imgH="660240" progId="Equation.DSMT4">
                  <p:embed/>
                  <p:pic>
                    <p:nvPicPr>
                      <p:cNvPr id="0" name=""/>
                      <p:cNvPicPr/>
                      <p:nvPr/>
                    </p:nvPicPr>
                    <p:blipFill>
                      <a:blip r:embed="rId6"/>
                      <a:stretch>
                        <a:fillRect/>
                      </a:stretch>
                    </p:blipFill>
                    <p:spPr>
                      <a:xfrm>
                        <a:off x="7035800" y="4010025"/>
                        <a:ext cx="3873500" cy="1427163"/>
                      </a:xfrm>
                      <a:prstGeom prst="rect">
                        <a:avLst/>
                      </a:prstGeom>
                    </p:spPr>
                  </p:pic>
                </p:oleObj>
              </mc:Fallback>
            </mc:AlternateContent>
          </a:graphicData>
        </a:graphic>
      </p:graphicFrame>
    </p:spTree>
    <p:extLst>
      <p:ext uri="{BB962C8B-B14F-4D97-AF65-F5344CB8AC3E}">
        <p14:creationId xmlns:p14="http://schemas.microsoft.com/office/powerpoint/2010/main" val="294072676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
        <p:nvSpPr>
          <p:cNvPr id="4" name="Slide Number Placeholder 3"/>
          <p:cNvSpPr>
            <a:spLocks noGrp="1"/>
          </p:cNvSpPr>
          <p:nvPr>
            <p:ph type="sldNum" sz="quarter" idx="12"/>
          </p:nvPr>
        </p:nvSpPr>
        <p:spPr/>
        <p:txBody>
          <a:bodyPr/>
          <a:lstStyle/>
          <a:p>
            <a:fld id="{479E491B-4D2D-4E4B-A4D7-B4759C622CF9}" type="slidenum">
              <a:rPr lang="en-US" smtClean="0"/>
              <a:t>9</a:t>
            </a:fld>
            <a:endParaRPr lang="en-US"/>
          </a:p>
        </p:txBody>
      </p:sp>
      <p:pic>
        <p:nvPicPr>
          <p:cNvPr id="6" name="Picture 5"/>
          <p:cNvPicPr>
            <a:picLocks noChangeAspect="1"/>
          </p:cNvPicPr>
          <p:nvPr/>
        </p:nvPicPr>
        <p:blipFill>
          <a:blip r:embed="rId3"/>
          <a:stretch>
            <a:fillRect/>
          </a:stretch>
        </p:blipFill>
        <p:spPr>
          <a:xfrm>
            <a:off x="1352957" y="1294490"/>
            <a:ext cx="9802723" cy="4574604"/>
          </a:xfrm>
          <a:prstGeom prst="rect">
            <a:avLst/>
          </a:prstGeom>
        </p:spPr>
      </p:pic>
      <p:sp>
        <p:nvSpPr>
          <p:cNvPr id="7" name="Rectangle 6"/>
          <p:cNvSpPr/>
          <p:nvPr/>
        </p:nvSpPr>
        <p:spPr>
          <a:xfrm>
            <a:off x="1097280" y="6455578"/>
            <a:ext cx="10986868" cy="369332"/>
          </a:xfrm>
          <a:prstGeom prst="rect">
            <a:avLst/>
          </a:prstGeom>
        </p:spPr>
        <p:txBody>
          <a:bodyPr wrap="square">
            <a:spAutoFit/>
          </a:bodyPr>
          <a:lstStyle/>
          <a:p>
            <a:r>
              <a:rPr lang="en-US" dirty="0">
                <a:hlinkClick r:id="rId4"/>
              </a:rPr>
              <a:t>https://courses.lumenlearning.com/suny-osuniversityphysics/chapter/15-2-energy-in-simple-harmonic-motion/</a:t>
            </a:r>
            <a:endParaRPr lang="en-US" dirty="0"/>
          </a:p>
        </p:txBody>
      </p:sp>
      <p:sp>
        <p:nvSpPr>
          <p:cNvPr id="8" name="Rectangle 7"/>
          <p:cNvSpPr/>
          <p:nvPr/>
        </p:nvSpPr>
        <p:spPr>
          <a:xfrm>
            <a:off x="1655296" y="232009"/>
            <a:ext cx="8656321" cy="954107"/>
          </a:xfrm>
          <a:prstGeom prst="rect">
            <a:avLst/>
          </a:prstGeom>
        </p:spPr>
        <p:txBody>
          <a:bodyPr wrap="square">
            <a:spAutoFit/>
          </a:bodyPr>
          <a:lstStyle/>
          <a:p>
            <a:r>
              <a:rPr lang="en-US" sz="2800" b="1" dirty="0">
                <a:solidFill>
                  <a:srgbClr val="373D3F"/>
                </a:solidFill>
                <a:latin typeface="Times New Roman" panose="02020603050405020304" pitchFamily="18" charset="0"/>
                <a:cs typeface="Times New Roman" panose="02020603050405020304" pitchFamily="18" charset="0"/>
              </a:rPr>
              <a:t>Graph of the kinetic energy, potential energy, and total energy of a </a:t>
            </a:r>
            <a:r>
              <a:rPr lang="en-US" sz="2800" b="1" dirty="0" smtClean="0">
                <a:solidFill>
                  <a:srgbClr val="373D3F"/>
                </a:solidFill>
                <a:latin typeface="Times New Roman" panose="02020603050405020304" pitchFamily="18" charset="0"/>
                <a:cs typeface="Times New Roman" panose="02020603050405020304" pitchFamily="18" charset="0"/>
              </a:rPr>
              <a:t>block oscillating </a:t>
            </a:r>
            <a:r>
              <a:rPr lang="en-US" sz="2800" b="1" dirty="0">
                <a:solidFill>
                  <a:srgbClr val="373D3F"/>
                </a:solidFill>
                <a:latin typeface="Times New Roman" panose="02020603050405020304" pitchFamily="18" charset="0"/>
                <a:cs typeface="Times New Roman" panose="02020603050405020304" pitchFamily="18" charset="0"/>
              </a:rPr>
              <a:t>on a spring in </a:t>
            </a:r>
            <a:r>
              <a:rPr lang="en-US" sz="2800" b="1" dirty="0" smtClean="0">
                <a:solidFill>
                  <a:srgbClr val="373D3F"/>
                </a:solidFill>
                <a:latin typeface="Times New Roman" panose="02020603050405020304" pitchFamily="18" charset="0"/>
                <a:cs typeface="Times New Roman" panose="02020603050405020304" pitchFamily="18" charset="0"/>
              </a:rPr>
              <a:t>SHM vs time</a:t>
            </a:r>
            <a:endParaRPr lang="en-US" sz="28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519088792"/>
      </p:ext>
    </p:extLst>
  </p:cSld>
  <p:clrMapOvr>
    <a:masterClrMapping/>
  </p:clrMapOvr>
  <p:timing>
    <p:tnLst>
      <p:par>
        <p:cTn id="1" dur="indefinite" restart="never" nodeType="tmRoot"/>
      </p:par>
    </p:tnLst>
  </p:timing>
</p:sld>
</file>

<file path=ppt/theme/theme1.xml><?xml version="1.0" encoding="utf-8"?>
<a:theme xmlns:a="http://schemas.openxmlformats.org/drawingml/2006/main" name="Retrospect">
  <a:themeElements>
    <a:clrScheme name="Retrospect">
      <a:dk1>
        <a:srgbClr val="000000"/>
      </a:dk1>
      <a:lt1>
        <a:sysClr val="window" lastClr="FFFFFF"/>
      </a:lt1>
      <a:dk2>
        <a:srgbClr val="637052"/>
      </a:dk2>
      <a:lt2>
        <a:srgbClr val="CCDDEA"/>
      </a:lt2>
      <a:accent1>
        <a:srgbClr val="E48312"/>
      </a:accent1>
      <a:accent2>
        <a:srgbClr val="BD582C"/>
      </a:accent2>
      <a:accent3>
        <a:srgbClr val="865640"/>
      </a:accent3>
      <a:accent4>
        <a:srgbClr val="9B8357"/>
      </a:accent4>
      <a:accent5>
        <a:srgbClr val="C2BC80"/>
      </a:accent5>
      <a:accent6>
        <a:srgbClr val="94A088"/>
      </a:accent6>
      <a:hlink>
        <a:srgbClr val="2998E3"/>
      </a:hlink>
      <a:folHlink>
        <a:srgbClr val="8C8C8C"/>
      </a:folHlink>
    </a:clrScheme>
    <a:fontScheme name="Retrospect">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3F1AAB62-24C6-49D2-8E01-B56FAC9A3DC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Retrospect</Template>
  <TotalTime>2006</TotalTime>
  <Words>1874</Words>
  <Application>Microsoft Office PowerPoint</Application>
  <PresentationFormat>Widescreen</PresentationFormat>
  <Paragraphs>180</Paragraphs>
  <Slides>27</Slides>
  <Notes>14</Notes>
  <HiddenSlides>0</HiddenSlides>
  <MMClips>0</MMClips>
  <ScaleCrop>false</ScaleCrop>
  <HeadingPairs>
    <vt:vector size="8" baseType="variant">
      <vt:variant>
        <vt:lpstr>Fonts Used</vt:lpstr>
      </vt:variant>
      <vt:variant>
        <vt:i4>6</vt:i4>
      </vt:variant>
      <vt:variant>
        <vt:lpstr>Theme</vt:lpstr>
      </vt:variant>
      <vt:variant>
        <vt:i4>1</vt:i4>
      </vt:variant>
      <vt:variant>
        <vt:lpstr>Embedded OLE Servers</vt:lpstr>
      </vt:variant>
      <vt:variant>
        <vt:i4>1</vt:i4>
      </vt:variant>
      <vt:variant>
        <vt:lpstr>Slide Titles</vt:lpstr>
      </vt:variant>
      <vt:variant>
        <vt:i4>27</vt:i4>
      </vt:variant>
    </vt:vector>
  </HeadingPairs>
  <TitlesOfParts>
    <vt:vector size="35" baseType="lpstr">
      <vt:lpstr>Arial</vt:lpstr>
      <vt:lpstr>Calibri</vt:lpstr>
      <vt:lpstr>Calibri Light</vt:lpstr>
      <vt:lpstr>Cordia New</vt:lpstr>
      <vt:lpstr>Symbol</vt:lpstr>
      <vt:lpstr>Times New Roman</vt:lpstr>
      <vt:lpstr>Retrospect</vt:lpstr>
      <vt:lpstr>Equation</vt:lpstr>
      <vt:lpstr>Simple Harmonic Motion : SHM</vt:lpstr>
      <vt:lpstr>A simple harmonic oscillator : simple pendulum</vt:lpstr>
      <vt:lpstr>Example : Helmholtz Oscillator</vt:lpstr>
      <vt:lpstr>Analysis the Helmholtz oscillator (1)</vt:lpstr>
      <vt:lpstr>PowerPoint Presentation</vt:lpstr>
      <vt:lpstr>Initial phase</vt:lpstr>
      <vt:lpstr>Velocity and Acceleration in SHM</vt:lpstr>
      <vt:lpstr>Energy of a Simple Harmonic Oscillator</vt:lpstr>
      <vt:lpstr>PowerPoint Presentation</vt:lpstr>
      <vt:lpstr>Example : Equation of motion by energy equation</vt:lpstr>
      <vt:lpstr>Superposition of Harmonic Oscillations</vt:lpstr>
      <vt:lpstr>Two Simple Harmonic Vibrations in One Dimension (1)</vt:lpstr>
      <vt:lpstr>PowerPoint Presentation</vt:lpstr>
      <vt:lpstr>PowerPoint Presentation</vt:lpstr>
      <vt:lpstr>Example</vt:lpstr>
      <vt:lpstr>PowerPoint Presentation</vt:lpstr>
      <vt:lpstr>PowerPoint Presentation</vt:lpstr>
      <vt:lpstr>Superposition of two simple harmonic displacements with slightly different frequencies</vt:lpstr>
      <vt:lpstr>Superposition of two perpendicular simple harmonic vibrations (1)</vt:lpstr>
      <vt:lpstr>PowerPoint Presentation</vt:lpstr>
      <vt:lpstr>PowerPoint Presentation</vt:lpstr>
      <vt:lpstr>PowerPoint Presentation</vt:lpstr>
      <vt:lpstr>Lissajous figures</vt:lpstr>
      <vt:lpstr>Lissajous Figures</vt:lpstr>
      <vt:lpstr>Simple harmonic oscillations in an electrical system</vt:lpstr>
      <vt:lpstr>PowerPoint Presentation</vt:lpstr>
      <vt:lpstr>PowerPoint Presentation</vt:lpstr>
    </vt:vector>
  </TitlesOfParts>
  <Company>Mahidol University</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Simple Harmonic Motion</dc:title>
  <dc:creator>rachapak.chi@gmail.com</dc:creator>
  <cp:lastModifiedBy>rachapak.chi@gmail.com</cp:lastModifiedBy>
  <cp:revision>131</cp:revision>
  <dcterms:created xsi:type="dcterms:W3CDTF">2016-08-20T14:30:09Z</dcterms:created>
  <dcterms:modified xsi:type="dcterms:W3CDTF">2019-08-20T00:47:49Z</dcterms:modified>
</cp:coreProperties>
</file>